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2" r:id="rId1"/>
  </p:sldMasterIdLst>
  <p:sldIdLst>
    <p:sldId id="256" r:id="rId2"/>
    <p:sldId id="257" r:id="rId3"/>
    <p:sldId id="259"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EE89DD8D-6005-4EEB-90CE-B73628726B10}" type="datetimeFigureOut">
              <a:rPr lang="en-IN" smtClean="0"/>
              <a:t>31-03-20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514ADA-1F58-4AD1-8E2E-85A73CFF39B9}" type="slidenum">
              <a:rPr lang="en-IN" smtClean="0"/>
              <a:t>‹#›</a:t>
            </a:fld>
            <a:endParaRPr lang="en-IN"/>
          </a:p>
        </p:txBody>
      </p:sp>
    </p:spTree>
    <p:extLst>
      <p:ext uri="{BB962C8B-B14F-4D97-AF65-F5344CB8AC3E}">
        <p14:creationId xmlns:p14="http://schemas.microsoft.com/office/powerpoint/2010/main" val="3495874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E89DD8D-6005-4EEB-90CE-B73628726B10}" type="datetimeFigureOut">
              <a:rPr lang="en-IN" smtClean="0"/>
              <a:t>31-03-20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514ADA-1F58-4AD1-8E2E-85A73CFF39B9}" type="slidenum">
              <a:rPr lang="en-IN" smtClean="0"/>
              <a:t>‹#›</a:t>
            </a:fld>
            <a:endParaRPr lang="en-IN"/>
          </a:p>
        </p:txBody>
      </p:sp>
    </p:spTree>
    <p:extLst>
      <p:ext uri="{BB962C8B-B14F-4D97-AF65-F5344CB8AC3E}">
        <p14:creationId xmlns:p14="http://schemas.microsoft.com/office/powerpoint/2010/main" val="1083471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E89DD8D-6005-4EEB-90CE-B73628726B10}" type="datetimeFigureOut">
              <a:rPr lang="en-IN" smtClean="0"/>
              <a:t>31-03-20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514ADA-1F58-4AD1-8E2E-85A73CFF39B9}" type="slidenum">
              <a:rPr lang="en-IN" smtClean="0"/>
              <a:t>‹#›</a:t>
            </a:fld>
            <a:endParaRPr lang="en-IN"/>
          </a:p>
        </p:txBody>
      </p:sp>
    </p:spTree>
    <p:extLst>
      <p:ext uri="{BB962C8B-B14F-4D97-AF65-F5344CB8AC3E}">
        <p14:creationId xmlns:p14="http://schemas.microsoft.com/office/powerpoint/2010/main" val="3952502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E89DD8D-6005-4EEB-90CE-B73628726B10}" type="datetimeFigureOut">
              <a:rPr lang="en-IN" smtClean="0"/>
              <a:t>31-03-20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514ADA-1F58-4AD1-8E2E-85A73CFF39B9}" type="slidenum">
              <a:rPr lang="en-IN" smtClean="0"/>
              <a:t>‹#›</a:t>
            </a:fld>
            <a:endParaRPr lang="en-IN"/>
          </a:p>
        </p:txBody>
      </p:sp>
    </p:spTree>
    <p:extLst>
      <p:ext uri="{BB962C8B-B14F-4D97-AF65-F5344CB8AC3E}">
        <p14:creationId xmlns:p14="http://schemas.microsoft.com/office/powerpoint/2010/main" val="3349829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89DD8D-6005-4EEB-90CE-B73628726B10}" type="datetimeFigureOut">
              <a:rPr lang="en-IN" smtClean="0"/>
              <a:t>31-03-20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514ADA-1F58-4AD1-8E2E-85A73CFF39B9}" type="slidenum">
              <a:rPr lang="en-IN" smtClean="0"/>
              <a:t>‹#›</a:t>
            </a:fld>
            <a:endParaRPr lang="en-IN"/>
          </a:p>
        </p:txBody>
      </p:sp>
    </p:spTree>
    <p:extLst>
      <p:ext uri="{BB962C8B-B14F-4D97-AF65-F5344CB8AC3E}">
        <p14:creationId xmlns:p14="http://schemas.microsoft.com/office/powerpoint/2010/main" val="1377948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EE89DD8D-6005-4EEB-90CE-B73628726B10}" type="datetimeFigureOut">
              <a:rPr lang="en-IN" smtClean="0"/>
              <a:t>31-03-20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514ADA-1F58-4AD1-8E2E-85A73CFF39B9}" type="slidenum">
              <a:rPr lang="en-IN" smtClean="0"/>
              <a:t>‹#›</a:t>
            </a:fld>
            <a:endParaRPr lang="en-IN"/>
          </a:p>
        </p:txBody>
      </p:sp>
    </p:spTree>
    <p:extLst>
      <p:ext uri="{BB962C8B-B14F-4D97-AF65-F5344CB8AC3E}">
        <p14:creationId xmlns:p14="http://schemas.microsoft.com/office/powerpoint/2010/main" val="555741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EE89DD8D-6005-4EEB-90CE-B73628726B10}" type="datetimeFigureOut">
              <a:rPr lang="en-IN" smtClean="0"/>
              <a:t>31-03-20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7514ADA-1F58-4AD1-8E2E-85A73CFF39B9}" type="slidenum">
              <a:rPr lang="en-IN" smtClean="0"/>
              <a:t>‹#›</a:t>
            </a:fld>
            <a:endParaRPr lang="en-IN"/>
          </a:p>
        </p:txBody>
      </p:sp>
    </p:spTree>
    <p:extLst>
      <p:ext uri="{BB962C8B-B14F-4D97-AF65-F5344CB8AC3E}">
        <p14:creationId xmlns:p14="http://schemas.microsoft.com/office/powerpoint/2010/main" val="149367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EE89DD8D-6005-4EEB-90CE-B73628726B10}" type="datetimeFigureOut">
              <a:rPr lang="en-IN" smtClean="0"/>
              <a:t>31-03-20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7514ADA-1F58-4AD1-8E2E-85A73CFF39B9}" type="slidenum">
              <a:rPr lang="en-IN" smtClean="0"/>
              <a:t>‹#›</a:t>
            </a:fld>
            <a:endParaRPr lang="en-IN"/>
          </a:p>
        </p:txBody>
      </p:sp>
    </p:spTree>
    <p:extLst>
      <p:ext uri="{BB962C8B-B14F-4D97-AF65-F5344CB8AC3E}">
        <p14:creationId xmlns:p14="http://schemas.microsoft.com/office/powerpoint/2010/main" val="780969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89DD8D-6005-4EEB-90CE-B73628726B10}" type="datetimeFigureOut">
              <a:rPr lang="en-IN" smtClean="0"/>
              <a:t>31-03-20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7514ADA-1F58-4AD1-8E2E-85A73CFF39B9}" type="slidenum">
              <a:rPr lang="en-IN" smtClean="0"/>
              <a:t>‹#›</a:t>
            </a:fld>
            <a:endParaRPr lang="en-IN"/>
          </a:p>
        </p:txBody>
      </p:sp>
    </p:spTree>
    <p:extLst>
      <p:ext uri="{BB962C8B-B14F-4D97-AF65-F5344CB8AC3E}">
        <p14:creationId xmlns:p14="http://schemas.microsoft.com/office/powerpoint/2010/main" val="1955045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89DD8D-6005-4EEB-90CE-B73628726B10}" type="datetimeFigureOut">
              <a:rPr lang="en-IN" smtClean="0"/>
              <a:t>31-03-20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514ADA-1F58-4AD1-8E2E-85A73CFF39B9}" type="slidenum">
              <a:rPr lang="en-IN" smtClean="0"/>
              <a:t>‹#›</a:t>
            </a:fld>
            <a:endParaRPr lang="en-IN"/>
          </a:p>
        </p:txBody>
      </p:sp>
    </p:spTree>
    <p:extLst>
      <p:ext uri="{BB962C8B-B14F-4D97-AF65-F5344CB8AC3E}">
        <p14:creationId xmlns:p14="http://schemas.microsoft.com/office/powerpoint/2010/main" val="1915792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89DD8D-6005-4EEB-90CE-B73628726B10}" type="datetimeFigureOut">
              <a:rPr lang="en-IN" smtClean="0"/>
              <a:t>31-03-20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514ADA-1F58-4AD1-8E2E-85A73CFF39B9}" type="slidenum">
              <a:rPr lang="en-IN" smtClean="0"/>
              <a:t>‹#›</a:t>
            </a:fld>
            <a:endParaRPr lang="en-IN"/>
          </a:p>
        </p:txBody>
      </p:sp>
    </p:spTree>
    <p:extLst>
      <p:ext uri="{BB962C8B-B14F-4D97-AF65-F5344CB8AC3E}">
        <p14:creationId xmlns:p14="http://schemas.microsoft.com/office/powerpoint/2010/main" val="3835749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89DD8D-6005-4EEB-90CE-B73628726B10}" type="datetimeFigureOut">
              <a:rPr lang="en-IN" smtClean="0"/>
              <a:t>31-03-20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514ADA-1F58-4AD1-8E2E-85A73CFF39B9}" type="slidenum">
              <a:rPr lang="en-IN" smtClean="0"/>
              <a:t>‹#›</a:t>
            </a:fld>
            <a:endParaRPr lang="en-IN"/>
          </a:p>
        </p:txBody>
      </p:sp>
    </p:spTree>
    <p:extLst>
      <p:ext uri="{BB962C8B-B14F-4D97-AF65-F5344CB8AC3E}">
        <p14:creationId xmlns:p14="http://schemas.microsoft.com/office/powerpoint/2010/main" val="60095136"/>
      </p:ext>
    </p:extLst>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7512" y="457200"/>
            <a:ext cx="10782300" cy="1481666"/>
          </a:xfrm>
        </p:spPr>
        <p:txBody>
          <a:bodyPr>
            <a:normAutofit/>
          </a:bodyPr>
          <a:lstStyle/>
          <a:p>
            <a:pPr algn="ctr"/>
            <a:r>
              <a:rPr lang="en-IN" b="1" dirty="0"/>
              <a:t>Drafting Arbitration Clause</a:t>
            </a:r>
            <a:br>
              <a:rPr lang="en-IN" sz="6600" b="1" dirty="0"/>
            </a:br>
            <a:r>
              <a:rPr lang="en-IN" sz="1800" b="1" dirty="0"/>
              <a:t>[Source: American Arbitration Association Rules on Arbitration]</a:t>
            </a:r>
          </a:p>
        </p:txBody>
      </p:sp>
      <p:sp>
        <p:nvSpPr>
          <p:cNvPr id="3" name="Subtitle 2"/>
          <p:cNvSpPr>
            <a:spLocks noGrp="1"/>
          </p:cNvSpPr>
          <p:nvPr>
            <p:ph type="subTitle" idx="1"/>
          </p:nvPr>
        </p:nvSpPr>
        <p:spPr>
          <a:xfrm>
            <a:off x="667512" y="2184400"/>
            <a:ext cx="9467088" cy="3352800"/>
          </a:xfrm>
        </p:spPr>
        <p:txBody>
          <a:bodyPr>
            <a:noAutofit/>
          </a:bodyPr>
          <a:lstStyle/>
          <a:p>
            <a:pPr algn="ctr">
              <a:lnSpc>
                <a:spcPct val="50000"/>
              </a:lnSpc>
            </a:pPr>
            <a:endParaRPr lang="en-IN" b="1" dirty="0"/>
          </a:p>
          <a:p>
            <a:pPr algn="ctr">
              <a:lnSpc>
                <a:spcPct val="50000"/>
              </a:lnSpc>
            </a:pPr>
            <a:endParaRPr lang="en-IN" sz="2800" b="1" dirty="0">
              <a:solidFill>
                <a:schemeClr val="tx1"/>
              </a:solidFill>
            </a:endParaRPr>
          </a:p>
          <a:p>
            <a:pPr algn="ctr">
              <a:lnSpc>
                <a:spcPct val="50000"/>
              </a:lnSpc>
            </a:pPr>
            <a:endParaRPr lang="en-IN" sz="2800" b="1"/>
          </a:p>
          <a:p>
            <a:pPr algn="ctr">
              <a:lnSpc>
                <a:spcPct val="50000"/>
              </a:lnSpc>
            </a:pPr>
            <a:r>
              <a:rPr lang="en-IN" sz="2800" b="1">
                <a:solidFill>
                  <a:schemeClr val="tx1"/>
                </a:solidFill>
              </a:rPr>
              <a:t>Dr</a:t>
            </a:r>
            <a:r>
              <a:rPr lang="en-IN" sz="2800" b="1" dirty="0" err="1">
                <a:solidFill>
                  <a:schemeClr val="tx1"/>
                </a:solidFill>
              </a:rPr>
              <a:t>.</a:t>
            </a:r>
            <a:r>
              <a:rPr lang="en-IN" sz="2800" b="1" dirty="0">
                <a:solidFill>
                  <a:schemeClr val="tx1"/>
                </a:solidFill>
              </a:rPr>
              <a:t> Ashish Kumar</a:t>
            </a:r>
          </a:p>
          <a:p>
            <a:pPr algn="ctr">
              <a:lnSpc>
                <a:spcPct val="50000"/>
              </a:lnSpc>
            </a:pPr>
            <a:r>
              <a:rPr lang="en-IN" sz="2800" b="1" dirty="0">
                <a:solidFill>
                  <a:schemeClr val="tx1"/>
                </a:solidFill>
              </a:rPr>
              <a:t>Assistant Professor</a:t>
            </a:r>
          </a:p>
          <a:p>
            <a:pPr algn="ctr">
              <a:lnSpc>
                <a:spcPct val="50000"/>
              </a:lnSpc>
            </a:pPr>
            <a:r>
              <a:rPr lang="en-IN" sz="2800" b="1" dirty="0">
                <a:solidFill>
                  <a:schemeClr val="tx1"/>
                </a:solidFill>
              </a:rPr>
              <a:t>Faculty of Law</a:t>
            </a:r>
          </a:p>
          <a:p>
            <a:pPr algn="ctr">
              <a:lnSpc>
                <a:spcPct val="50000"/>
              </a:lnSpc>
            </a:pPr>
            <a:r>
              <a:rPr lang="en-IN" sz="2800" b="1" dirty="0">
                <a:solidFill>
                  <a:schemeClr val="tx1"/>
                </a:solidFill>
              </a:rPr>
              <a:t>University of Delhi</a:t>
            </a:r>
          </a:p>
          <a:p>
            <a:pPr algn="just">
              <a:lnSpc>
                <a:spcPct val="50000"/>
              </a:lnSpc>
            </a:pPr>
            <a:endParaRPr lang="en-IN" sz="2200" b="1" dirty="0">
              <a:latin typeface="Berlin Sans FB" panose="020E0602020502020306" pitchFamily="34" charset="0"/>
            </a:endParaRPr>
          </a:p>
          <a:p>
            <a:pPr algn="just">
              <a:lnSpc>
                <a:spcPct val="50000"/>
              </a:lnSpc>
            </a:pPr>
            <a:endParaRPr lang="en-IN" sz="2200" dirty="0">
              <a:latin typeface="Berlin Sans FB" panose="020E0602020502020306" pitchFamily="34" charset="0"/>
            </a:endParaRPr>
          </a:p>
          <a:p>
            <a:pPr algn="ctr"/>
            <a:endParaRPr lang="en-IN" sz="2200" dirty="0">
              <a:latin typeface="Berlin Sans FB" panose="020E0602020502020306" pitchFamily="34" charset="0"/>
            </a:endParaRPr>
          </a:p>
          <a:p>
            <a:pPr algn="ctr"/>
            <a:endParaRPr lang="en-IN" b="1" dirty="0">
              <a:solidFill>
                <a:schemeClr val="tx1"/>
              </a:solidFill>
            </a:endParaRPr>
          </a:p>
          <a:p>
            <a:pPr algn="ctr"/>
            <a:endParaRPr lang="en-IN" b="1" dirty="0">
              <a:solidFill>
                <a:schemeClr val="tx1"/>
              </a:solidFill>
            </a:endParaRPr>
          </a:p>
        </p:txBody>
      </p:sp>
    </p:spTree>
    <p:extLst>
      <p:ext uri="{BB962C8B-B14F-4D97-AF65-F5344CB8AC3E}">
        <p14:creationId xmlns:p14="http://schemas.microsoft.com/office/powerpoint/2010/main" val="2505058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2. </a:t>
            </a:r>
            <a:r>
              <a:rPr lang="en-IN" dirty="0">
                <a:latin typeface="Times New Roman" panose="02020603050405020304" pitchFamily="18" charset="0"/>
                <a:cs typeface="Times New Roman" panose="02020603050405020304" pitchFamily="18" charset="0"/>
              </a:rPr>
              <a:t>Arbitrator Qualifications</a:t>
            </a:r>
            <a:br>
              <a:rPr lang="en-IN"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a:t>Why would you want to prescribe qualifications for arbitrators?</a:t>
            </a:r>
          </a:p>
          <a:p>
            <a:r>
              <a:rPr lang="en-IN" dirty="0"/>
              <a:t>Do you need arbitrator to be a lawyer, or a retired judge, accountant, architect or a cyber expert?</a:t>
            </a:r>
          </a:p>
          <a:p>
            <a:r>
              <a:rPr lang="en-IN" dirty="0"/>
              <a:t>Example: </a:t>
            </a:r>
          </a:p>
          <a:p>
            <a:pPr marL="0" indent="0">
              <a:buNone/>
            </a:pPr>
            <a:r>
              <a:rPr lang="en-IN" dirty="0"/>
              <a:t>The arbitration proceedings shall be conducted before a panel of three neutral arbitrators, all of whom shall be members of the Delhi State Bar Council, </a:t>
            </a:r>
            <a:r>
              <a:rPr lang="en-IN" u="sng" dirty="0"/>
              <a:t>actively</a:t>
            </a:r>
            <a:r>
              <a:rPr lang="en-IN" dirty="0"/>
              <a:t> engaged in the practice of law for at least 10 years.</a:t>
            </a:r>
          </a:p>
        </p:txBody>
      </p:sp>
    </p:spTree>
    <p:extLst>
      <p:ext uri="{BB962C8B-B14F-4D97-AF65-F5344CB8AC3E}">
        <p14:creationId xmlns:p14="http://schemas.microsoft.com/office/powerpoint/2010/main" val="3657339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Arbitrator’s Nationality</a:t>
            </a:r>
          </a:p>
        </p:txBody>
      </p:sp>
      <p:sp>
        <p:nvSpPr>
          <p:cNvPr id="3" name="Content Placeholder 2"/>
          <p:cNvSpPr>
            <a:spLocks noGrp="1"/>
          </p:cNvSpPr>
          <p:nvPr>
            <p:ph idx="1"/>
          </p:nvPr>
        </p:nvSpPr>
        <p:spPr/>
        <p:txBody>
          <a:bodyPr/>
          <a:lstStyle/>
          <a:p>
            <a:pPr marL="0" indent="0">
              <a:buNone/>
            </a:pPr>
            <a:r>
              <a:rPr lang="en-IN" dirty="0"/>
              <a:t>Most importantly, parties might wish to specify that the arbitrator should or should not be a national or citizen of a particular country. The following examples can be added to the arbitration clause to deal with this concern.</a:t>
            </a:r>
          </a:p>
          <a:p>
            <a:pPr lvl="0"/>
            <a:r>
              <a:rPr lang="en-IN" dirty="0"/>
              <a:t>The arbitrator shall be a national of [country].</a:t>
            </a:r>
          </a:p>
          <a:p>
            <a:pPr lvl="0"/>
            <a:r>
              <a:rPr lang="en-IN" dirty="0"/>
              <a:t>The arbitrator shall not be a national of either [country A] or [country B].</a:t>
            </a:r>
          </a:p>
          <a:p>
            <a:pPr lvl="0"/>
            <a:r>
              <a:rPr lang="en-IN" dirty="0"/>
              <a:t>The arbitrator shall not be of the nationality of either of the parties.</a:t>
            </a:r>
          </a:p>
          <a:p>
            <a:endParaRPr lang="en-IN" dirty="0"/>
          </a:p>
        </p:txBody>
      </p:sp>
    </p:spTree>
    <p:extLst>
      <p:ext uri="{BB962C8B-B14F-4D97-AF65-F5344CB8AC3E}">
        <p14:creationId xmlns:p14="http://schemas.microsoft.com/office/powerpoint/2010/main" val="3133002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3. Place of Arbitration (very vital)</a:t>
            </a:r>
          </a:p>
        </p:txBody>
      </p:sp>
      <p:sp>
        <p:nvSpPr>
          <p:cNvPr id="3" name="Content Placeholder 2"/>
          <p:cNvSpPr>
            <a:spLocks noGrp="1"/>
          </p:cNvSpPr>
          <p:nvPr>
            <p:ph idx="1"/>
          </p:nvPr>
        </p:nvSpPr>
        <p:spPr/>
        <p:txBody>
          <a:bodyPr/>
          <a:lstStyle/>
          <a:p>
            <a:r>
              <a:rPr lang="en-IN" dirty="0"/>
              <a:t>Think why would you insert the name of a place in the arbitration clause? </a:t>
            </a:r>
          </a:p>
          <a:p>
            <a:r>
              <a:rPr lang="en-IN" dirty="0"/>
              <a:t>In complex disputes involving many parties belonging to different countries, often this is the most problem creating issue.</a:t>
            </a:r>
          </a:p>
          <a:p>
            <a:r>
              <a:rPr lang="en-IN" dirty="0"/>
              <a:t>The choice of the proper place to arbitrate is most important because the place of arbitration implies generally a choice of the applicable procedural law, which in turn affects questions of </a:t>
            </a:r>
            <a:r>
              <a:rPr lang="en-IN" dirty="0" err="1"/>
              <a:t>arbitrability</a:t>
            </a:r>
            <a:r>
              <a:rPr lang="en-IN" dirty="0"/>
              <a:t>, procedure, court intervention and enforcement.</a:t>
            </a:r>
          </a:p>
          <a:p>
            <a:r>
              <a:rPr lang="en-IN" dirty="0"/>
              <a:t>Seat of Arbitration is different from place of meeting for arbitration.</a:t>
            </a:r>
          </a:p>
        </p:txBody>
      </p:sp>
    </p:spTree>
    <p:extLst>
      <p:ext uri="{BB962C8B-B14F-4D97-AF65-F5344CB8AC3E}">
        <p14:creationId xmlns:p14="http://schemas.microsoft.com/office/powerpoint/2010/main" val="3053435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Place of Arbitration</a:t>
            </a:r>
          </a:p>
        </p:txBody>
      </p:sp>
      <p:sp>
        <p:nvSpPr>
          <p:cNvPr id="3" name="Content Placeholder 2"/>
          <p:cNvSpPr>
            <a:spLocks noGrp="1"/>
          </p:cNvSpPr>
          <p:nvPr>
            <p:ph idx="1"/>
          </p:nvPr>
        </p:nvSpPr>
        <p:spPr/>
        <p:txBody>
          <a:bodyPr>
            <a:normAutofit fontScale="92500"/>
          </a:bodyPr>
          <a:lstStyle/>
          <a:p>
            <a:pPr marL="0" indent="0">
              <a:buNone/>
            </a:pPr>
            <a:r>
              <a:rPr lang="en-IN" dirty="0"/>
              <a:t>In specifying a place, parties should consider </a:t>
            </a:r>
          </a:p>
          <a:p>
            <a:pPr marL="0" indent="0">
              <a:buNone/>
            </a:pPr>
            <a:r>
              <a:rPr lang="en-IN" dirty="0"/>
              <a:t>(1) the convenience of the location (e.g., availability of witnesses, local counsel, transportation, hotels, meeting facilities, court reporters, etc.); </a:t>
            </a:r>
          </a:p>
          <a:p>
            <a:pPr marL="0" indent="0">
              <a:buNone/>
            </a:pPr>
            <a:r>
              <a:rPr lang="en-IN" dirty="0"/>
              <a:t>(2) the available pool of qualified arbitrators within the geographical area; </a:t>
            </a:r>
          </a:p>
          <a:p>
            <a:pPr marL="0" indent="0">
              <a:buNone/>
            </a:pPr>
            <a:r>
              <a:rPr lang="en-IN" dirty="0"/>
              <a:t>(3) the applicable procedural and substantive law. </a:t>
            </a:r>
          </a:p>
          <a:p>
            <a:pPr marL="0" indent="0">
              <a:buNone/>
            </a:pPr>
            <a:r>
              <a:rPr lang="en-IN" dirty="0"/>
              <a:t>Of particular importance in international cases is the applicability of a convention providing for recognition and enforcement of arbitral agreements and awards and the arbitration regime at the chosen site. An example of locale provisions that might appear in an arbitration clause follows.</a:t>
            </a:r>
          </a:p>
          <a:p>
            <a:pPr marL="0" indent="0">
              <a:buNone/>
            </a:pPr>
            <a:endParaRPr lang="en-IN" dirty="0"/>
          </a:p>
          <a:p>
            <a:endParaRPr lang="en-IN" dirty="0"/>
          </a:p>
        </p:txBody>
      </p:sp>
    </p:spTree>
    <p:extLst>
      <p:ext uri="{BB962C8B-B14F-4D97-AF65-F5344CB8AC3E}">
        <p14:creationId xmlns:p14="http://schemas.microsoft.com/office/powerpoint/2010/main" val="182256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3. Language</a:t>
            </a:r>
          </a:p>
        </p:txBody>
      </p:sp>
      <p:sp>
        <p:nvSpPr>
          <p:cNvPr id="3" name="Content Placeholder 2"/>
          <p:cNvSpPr>
            <a:spLocks noGrp="1"/>
          </p:cNvSpPr>
          <p:nvPr>
            <p:ph idx="1"/>
          </p:nvPr>
        </p:nvSpPr>
        <p:spPr/>
        <p:txBody>
          <a:bodyPr>
            <a:normAutofit fontScale="92500" lnSpcReduction="20000"/>
          </a:bodyPr>
          <a:lstStyle/>
          <a:p>
            <a:pPr marL="0" indent="0">
              <a:buNone/>
            </a:pPr>
            <a:r>
              <a:rPr lang="en-IN" dirty="0"/>
              <a:t>Seat of Arbitration does not automatically mean “language also chosen of the seat of arbitration”</a:t>
            </a:r>
          </a:p>
          <a:p>
            <a:pPr marL="0" indent="0">
              <a:buNone/>
            </a:pPr>
            <a:r>
              <a:rPr lang="en-IN" dirty="0"/>
              <a:t>In matters involving multilingual parties, the arbitration agreement often specifies the language in which the arbitration will be conducted. Preferred language is English. You will choose any other language only after carefully considering the availability of arbitrators/counsels in that language. </a:t>
            </a:r>
          </a:p>
          <a:p>
            <a:pPr marL="0" indent="0">
              <a:buNone/>
            </a:pPr>
            <a:r>
              <a:rPr lang="en-IN" dirty="0"/>
              <a:t>Examples:</a:t>
            </a:r>
          </a:p>
          <a:p>
            <a:pPr lvl="0"/>
            <a:r>
              <a:rPr lang="en-IN" dirty="0"/>
              <a:t>The language(s) of the arbitration shall be [specify].</a:t>
            </a:r>
          </a:p>
          <a:p>
            <a:pPr lvl="0"/>
            <a:r>
              <a:rPr lang="en-IN" dirty="0"/>
              <a:t>The arbitration shall be conducted in the language in which the contract was written.</a:t>
            </a:r>
          </a:p>
          <a:p>
            <a:r>
              <a:rPr lang="en-IN" dirty="0"/>
              <a:t>Such arbitration clauses could also deal with selection and cost allocation of an interpreter.</a:t>
            </a:r>
          </a:p>
          <a:p>
            <a:pPr marL="0" indent="0">
              <a:buNone/>
            </a:pPr>
            <a:endParaRPr lang="en-IN" dirty="0"/>
          </a:p>
        </p:txBody>
      </p:sp>
    </p:spTree>
    <p:extLst>
      <p:ext uri="{BB962C8B-B14F-4D97-AF65-F5344CB8AC3E}">
        <p14:creationId xmlns:p14="http://schemas.microsoft.com/office/powerpoint/2010/main" val="3065644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4. Governing Law (often contentious)</a:t>
            </a:r>
          </a:p>
        </p:txBody>
      </p:sp>
      <p:sp>
        <p:nvSpPr>
          <p:cNvPr id="3" name="Content Placeholder 2"/>
          <p:cNvSpPr>
            <a:spLocks noGrp="1"/>
          </p:cNvSpPr>
          <p:nvPr>
            <p:ph idx="1"/>
          </p:nvPr>
        </p:nvSpPr>
        <p:spPr/>
        <p:txBody>
          <a:bodyPr/>
          <a:lstStyle/>
          <a:p>
            <a:pPr marL="0" indent="0">
              <a:buNone/>
            </a:pPr>
            <a:r>
              <a:rPr lang="en-IN" dirty="0"/>
              <a:t>It is common for parties to specify the law that will govern the contract and/or the arbitration proceedings. Some examples follow.</a:t>
            </a:r>
          </a:p>
          <a:p>
            <a:pPr marL="0" lvl="0" indent="0">
              <a:buNone/>
            </a:pPr>
            <a:r>
              <a:rPr lang="en-IN" dirty="0"/>
              <a:t>“This agreement shall be governed by and interpreted in accordance with the laws of the United Kingdom. The parties acknowledge that this agreement involves cross border activities and transactions . The UK Arbitration Act, 1996 shall govern the interpretation, enforcement, and proceedings pursuant to the arbitration clause in this agreement.”</a:t>
            </a:r>
          </a:p>
          <a:p>
            <a:pPr marL="0" lvl="0" indent="0">
              <a:buNone/>
            </a:pPr>
            <a:r>
              <a:rPr lang="en-IN" dirty="0"/>
              <a:t>Or, </a:t>
            </a:r>
          </a:p>
          <a:p>
            <a:pPr marL="0" indent="0">
              <a:buNone/>
            </a:pPr>
            <a:r>
              <a:rPr lang="en-IN" dirty="0"/>
              <a:t>“This contract shall be governed by the laws of …….. “</a:t>
            </a:r>
          </a:p>
          <a:p>
            <a:pPr marL="0" lvl="0" indent="0">
              <a:buNone/>
            </a:pPr>
            <a:endParaRPr lang="en-IN" dirty="0"/>
          </a:p>
          <a:p>
            <a:endParaRPr lang="en-IN" dirty="0"/>
          </a:p>
        </p:txBody>
      </p:sp>
    </p:spTree>
    <p:extLst>
      <p:ext uri="{BB962C8B-B14F-4D97-AF65-F5344CB8AC3E}">
        <p14:creationId xmlns:p14="http://schemas.microsoft.com/office/powerpoint/2010/main" val="3289911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5. Conditions Precedent to Arbitration</a:t>
            </a:r>
          </a:p>
        </p:txBody>
      </p:sp>
      <p:sp>
        <p:nvSpPr>
          <p:cNvPr id="3" name="Content Placeholder 2"/>
          <p:cNvSpPr>
            <a:spLocks noGrp="1"/>
          </p:cNvSpPr>
          <p:nvPr>
            <p:ph idx="1"/>
          </p:nvPr>
        </p:nvSpPr>
        <p:spPr/>
        <p:txBody>
          <a:bodyPr>
            <a:normAutofit lnSpcReduction="10000"/>
          </a:bodyPr>
          <a:lstStyle/>
          <a:p>
            <a:pPr marL="0" indent="0">
              <a:buNone/>
            </a:pPr>
            <a:r>
              <a:rPr lang="en-IN" dirty="0"/>
              <a:t>It means before arbitration is resorted to some requirements must be satisfied. Parties must be clear as to what are those typical requirements? But be clear that such pre-arbitration requirements may be time consuming. It is also linked to Limitation Law.</a:t>
            </a:r>
          </a:p>
          <a:p>
            <a:pPr marL="0" indent="0">
              <a:buNone/>
            </a:pPr>
            <a:r>
              <a:rPr lang="en-IN" dirty="0"/>
              <a:t>Examples:</a:t>
            </a:r>
          </a:p>
          <a:p>
            <a:r>
              <a:rPr lang="en-IN" dirty="0"/>
              <a:t>written notification of claims within a fixed period of time.</a:t>
            </a:r>
          </a:p>
          <a:p>
            <a:r>
              <a:rPr lang="en-IN" dirty="0"/>
              <a:t>submission of claims to an architect or engineer before arbitration is resorted to.</a:t>
            </a:r>
          </a:p>
          <a:p>
            <a:r>
              <a:rPr lang="en-IN" dirty="0"/>
              <a:t>Use of negotiation or mediation before arbitration is sought to be constituted</a:t>
            </a:r>
          </a:p>
        </p:txBody>
      </p:sp>
    </p:spTree>
    <p:extLst>
      <p:ext uri="{BB962C8B-B14F-4D97-AF65-F5344CB8AC3E}">
        <p14:creationId xmlns:p14="http://schemas.microsoft.com/office/powerpoint/2010/main" val="2059441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6. Provision for Emergency Preliminary Relief</a:t>
            </a:r>
          </a:p>
        </p:txBody>
      </p:sp>
      <p:sp>
        <p:nvSpPr>
          <p:cNvPr id="3" name="Content Placeholder 2"/>
          <p:cNvSpPr>
            <a:spLocks noGrp="1"/>
          </p:cNvSpPr>
          <p:nvPr>
            <p:ph idx="1"/>
          </p:nvPr>
        </p:nvSpPr>
        <p:spPr/>
        <p:txBody>
          <a:bodyPr/>
          <a:lstStyle/>
          <a:p>
            <a:pPr marL="0" indent="0">
              <a:buNone/>
            </a:pPr>
            <a:endParaRPr lang="en-IN" dirty="0">
              <a:latin typeface="Times New Roman" panose="02020603050405020304" pitchFamily="18" charset="0"/>
              <a:ea typeface="Calibri" panose="020F0502020204030204" pitchFamily="34" charset="0"/>
            </a:endParaRPr>
          </a:p>
          <a:p>
            <a:pPr marL="0" indent="0">
              <a:buNone/>
            </a:pPr>
            <a:r>
              <a:rPr lang="en-IN" dirty="0">
                <a:latin typeface="Times New Roman" panose="02020603050405020304" pitchFamily="18" charset="0"/>
                <a:ea typeface="Calibri" panose="020F0502020204030204" pitchFamily="34" charset="0"/>
              </a:rPr>
              <a:t>If the parties foresee the possibility of needing emergency relief akin to a temporary restraining order, they might specify an arbitrator by name for that purpose in their arbitration clause or authorize the ICADR to name a preliminary relief arbitrator to ensure an arbitrator is in place in sufficient time to address appropriate issues. </a:t>
            </a:r>
            <a:endParaRPr lang="en-IN" dirty="0"/>
          </a:p>
        </p:txBody>
      </p:sp>
    </p:spTree>
    <p:extLst>
      <p:ext uri="{BB962C8B-B14F-4D97-AF65-F5344CB8AC3E}">
        <p14:creationId xmlns:p14="http://schemas.microsoft.com/office/powerpoint/2010/main" val="2234956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7. Document Discovery</a:t>
            </a:r>
          </a:p>
        </p:txBody>
      </p:sp>
      <p:sp>
        <p:nvSpPr>
          <p:cNvPr id="3" name="Content Placeholder 2"/>
          <p:cNvSpPr>
            <a:spLocks noGrp="1"/>
          </p:cNvSpPr>
          <p:nvPr>
            <p:ph idx="1"/>
          </p:nvPr>
        </p:nvSpPr>
        <p:spPr/>
        <p:txBody>
          <a:bodyPr>
            <a:normAutofit lnSpcReduction="10000"/>
          </a:bodyPr>
          <a:lstStyle/>
          <a:p>
            <a:pPr marL="0" indent="0">
              <a:buNone/>
            </a:pPr>
            <a:r>
              <a:rPr lang="en-IN" dirty="0">
                <a:latin typeface="Times New Roman" panose="02020603050405020304" pitchFamily="18" charset="0"/>
                <a:ea typeface="Calibri" panose="020F0502020204030204" pitchFamily="34" charset="0"/>
              </a:rPr>
              <a:t>Under some institutional rules, arbitrators are authorized to direct a prehearing exchange of documents. The parties typically discuss such an exchange and seek to agree on its scope. In most (but not all) instances, arbitrators will order prompt production of limited numbers of documents which are directly relevant to the issues involved. In some instances, parties might want to ensure that such production will in fact occur and thus provide for it in their arbitration clause. In doing so, however, they should be mindful of what scope of document production they desire. This may be difficult to decide at the outset. If the parties address discovery in the clause, they might include time limitations as to when all discovery should be completed and might specify that the arbitrator shall resolve outstanding discovery issues</a:t>
            </a:r>
            <a:endParaRPr lang="en-IN" dirty="0"/>
          </a:p>
        </p:txBody>
      </p:sp>
    </p:spTree>
    <p:extLst>
      <p:ext uri="{BB962C8B-B14F-4D97-AF65-F5344CB8AC3E}">
        <p14:creationId xmlns:p14="http://schemas.microsoft.com/office/powerpoint/2010/main" val="4217784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8. Duration of Arbitration Proceeding</a:t>
            </a:r>
          </a:p>
        </p:txBody>
      </p:sp>
      <p:sp>
        <p:nvSpPr>
          <p:cNvPr id="3" name="Content Placeholder 2"/>
          <p:cNvSpPr>
            <a:spLocks noGrp="1"/>
          </p:cNvSpPr>
          <p:nvPr>
            <p:ph idx="1"/>
          </p:nvPr>
        </p:nvSpPr>
        <p:spPr/>
        <p:txBody>
          <a:bodyPr/>
          <a:lstStyle/>
          <a:p>
            <a:pPr marL="0" indent="0">
              <a:buNone/>
            </a:pPr>
            <a:r>
              <a:rPr lang="en-IN" dirty="0"/>
              <a:t>Parties sometimes underscore their wish for an expedited result by providing in the arbitration clause, for example, that there will be an award within a specified number of months of the notice of intention to arbitrate and that the </a:t>
            </a:r>
            <a:r>
              <a:rPr lang="en-IN" u="sng" dirty="0"/>
              <a:t>arbitrator(s) must agree to the time constraints before accepting appointment</a:t>
            </a:r>
            <a:r>
              <a:rPr lang="en-IN" dirty="0"/>
              <a:t>. Before adopting such language, however, the parties should consider whether the deadline is realistic and what would happen if the deadline were not met under circumstances where the parties had not mutually agreed to extend it (e.g., whether the award would be enforceable). It thus may be helpful to allow the arbitrator to extend time limits in appropriate circumstances</a:t>
            </a:r>
          </a:p>
        </p:txBody>
      </p:sp>
    </p:spTree>
    <p:extLst>
      <p:ext uri="{BB962C8B-B14F-4D97-AF65-F5344CB8AC3E}">
        <p14:creationId xmlns:p14="http://schemas.microsoft.com/office/powerpoint/2010/main" val="4107574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What is Drafting?</a:t>
            </a:r>
          </a:p>
        </p:txBody>
      </p:sp>
      <p:sp>
        <p:nvSpPr>
          <p:cNvPr id="3" name="Content Placeholder 2"/>
          <p:cNvSpPr>
            <a:spLocks noGrp="1"/>
          </p:cNvSpPr>
          <p:nvPr>
            <p:ph idx="1"/>
          </p:nvPr>
        </p:nvSpPr>
        <p:spPr/>
        <p:txBody>
          <a:bodyPr/>
          <a:lstStyle/>
          <a:p>
            <a:pPr marL="0" indent="0" algn="just">
              <a:buNone/>
            </a:pPr>
            <a:endParaRPr lang="en-IN" dirty="0"/>
          </a:p>
          <a:p>
            <a:pPr marL="0" indent="0" algn="just">
              <a:buNone/>
            </a:pPr>
            <a:r>
              <a:rPr lang="en-IN" dirty="0"/>
              <a:t>Drafting is a specific type of legal writing dealing with legislation, instruments, or other legal documents that are to be construed by </a:t>
            </a:r>
            <a:r>
              <a:rPr lang="en-IN" u="sng" dirty="0"/>
              <a:t>others</a:t>
            </a:r>
            <a:r>
              <a:rPr lang="en-IN" dirty="0"/>
              <a:t>. Statutes, rules, regulations, contracts and wills are examples of legal drafting.</a:t>
            </a:r>
          </a:p>
          <a:p>
            <a:pPr marL="0" indent="0">
              <a:buNone/>
            </a:pPr>
            <a:r>
              <a:rPr lang="en-IN" dirty="0"/>
              <a:t>Legal Drafting generally implies: </a:t>
            </a:r>
          </a:p>
          <a:p>
            <a:pPr marL="0" indent="0">
              <a:buNone/>
            </a:pPr>
            <a:r>
              <a:rPr lang="en-IN" dirty="0"/>
              <a:t>• Drafting of a deed, instrument or a document, </a:t>
            </a:r>
          </a:p>
          <a:p>
            <a:pPr marL="0" indent="0">
              <a:buNone/>
            </a:pPr>
            <a:r>
              <a:rPr lang="en-IN" dirty="0"/>
              <a:t>• A written instrument containing an agreement between parties, </a:t>
            </a:r>
          </a:p>
          <a:p>
            <a:pPr marL="0" indent="0">
              <a:buNone/>
            </a:pPr>
            <a:r>
              <a:rPr lang="en-IN" dirty="0"/>
              <a:t>• Intended to regulate the relationship between those parties.</a:t>
            </a:r>
          </a:p>
          <a:p>
            <a:pPr marL="0" indent="0" algn="just">
              <a:buNone/>
            </a:pPr>
            <a:endParaRPr lang="en-IN" dirty="0"/>
          </a:p>
        </p:txBody>
      </p:sp>
    </p:spTree>
    <p:extLst>
      <p:ext uri="{BB962C8B-B14F-4D97-AF65-F5344CB8AC3E}">
        <p14:creationId xmlns:p14="http://schemas.microsoft.com/office/powerpoint/2010/main" val="925602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pPr marL="0" indent="0">
              <a:buNone/>
            </a:pPr>
            <a:r>
              <a:rPr lang="en-IN" dirty="0"/>
              <a:t>Example:</a:t>
            </a:r>
          </a:p>
          <a:p>
            <a:pPr marL="0" indent="0">
              <a:buNone/>
            </a:pPr>
            <a:endParaRPr lang="en-IN" dirty="0"/>
          </a:p>
          <a:p>
            <a:pPr marL="0" indent="0">
              <a:buNone/>
            </a:pPr>
            <a:r>
              <a:rPr lang="en-IN" dirty="0"/>
              <a:t>“The award shall be made within nine months of the filing of the notice of intention to arbitrate (demand), and the arbitrator(s) shall agree to comply with this schedule before accepting appointment. However, this time limit may be extended by agreement of the parties or by the arbitrator(s) if necessary.”</a:t>
            </a:r>
          </a:p>
          <a:p>
            <a:pPr marL="0" indent="0">
              <a:buNone/>
            </a:pPr>
            <a:endParaRPr lang="en-IN" dirty="0"/>
          </a:p>
        </p:txBody>
      </p:sp>
    </p:spTree>
    <p:extLst>
      <p:ext uri="{BB962C8B-B14F-4D97-AF65-F5344CB8AC3E}">
        <p14:creationId xmlns:p14="http://schemas.microsoft.com/office/powerpoint/2010/main" val="582165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9. Arbitration within Monetary Limits</a:t>
            </a:r>
          </a:p>
        </p:txBody>
      </p:sp>
      <p:sp>
        <p:nvSpPr>
          <p:cNvPr id="3" name="Content Placeholder 2"/>
          <p:cNvSpPr>
            <a:spLocks noGrp="1"/>
          </p:cNvSpPr>
          <p:nvPr>
            <p:ph idx="1"/>
          </p:nvPr>
        </p:nvSpPr>
        <p:spPr/>
        <p:txBody>
          <a:bodyPr>
            <a:normAutofit/>
          </a:bodyPr>
          <a:lstStyle/>
          <a:p>
            <a:pPr marL="0" indent="0">
              <a:buNone/>
            </a:pPr>
            <a:r>
              <a:rPr lang="en-IN" dirty="0"/>
              <a:t>Depending what parties want, they may wish to incorporate in the arbitration clause the upper-most range of amount to be awarded by the arbitrators. </a:t>
            </a:r>
          </a:p>
          <a:p>
            <a:pPr marL="0" indent="0">
              <a:buNone/>
            </a:pPr>
            <a:r>
              <a:rPr lang="en-IN" dirty="0"/>
              <a:t>“Any award of the arbitrator in </a:t>
            </a:r>
            <a:r>
              <a:rPr lang="en-IN" dirty="0" err="1"/>
              <a:t>favor</a:t>
            </a:r>
            <a:r>
              <a:rPr lang="en-IN" dirty="0"/>
              <a:t> of [specify party] and against [specify party] shall be at least [specify a  amount] but shall not exceed [specify a amount]. [Specify a party] expressly waives any claim in excess of [specify a amount] and agrees that its recovery shall not exceed that amount. Any such award shall be in satisfaction of all claims by [specify a party] against [specify a party].”</a:t>
            </a:r>
          </a:p>
          <a:p>
            <a:endParaRPr lang="en-IN" dirty="0"/>
          </a:p>
        </p:txBody>
      </p:sp>
    </p:spTree>
    <p:extLst>
      <p:ext uri="{BB962C8B-B14F-4D97-AF65-F5344CB8AC3E}">
        <p14:creationId xmlns:p14="http://schemas.microsoft.com/office/powerpoint/2010/main" val="9508756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10. Fees, Expenses etc.</a:t>
            </a:r>
          </a:p>
        </p:txBody>
      </p:sp>
      <p:sp>
        <p:nvSpPr>
          <p:cNvPr id="3" name="Content Placeholder 2"/>
          <p:cNvSpPr>
            <a:spLocks noGrp="1"/>
          </p:cNvSpPr>
          <p:nvPr>
            <p:ph idx="1"/>
          </p:nvPr>
        </p:nvSpPr>
        <p:spPr/>
        <p:txBody>
          <a:bodyPr/>
          <a:lstStyle/>
          <a:p>
            <a:r>
              <a:rPr lang="en-IN" dirty="0"/>
              <a:t>Fees and expenses of the arbitration, including attorneys’ fees, can be dealt with in the arbitration clause. It should be allocated equally between the parties, except for Lawyer’s fees. </a:t>
            </a:r>
          </a:p>
          <a:p>
            <a:pPr marL="0" indent="0">
              <a:buNone/>
            </a:pPr>
            <a:r>
              <a:rPr lang="en-IN" dirty="0"/>
              <a:t>“Each party shall bear its own costs and expenses and an equal share of the arbitrators’ and administrative fees of arbitration”</a:t>
            </a:r>
          </a:p>
          <a:p>
            <a:pPr marL="0" indent="0">
              <a:buNone/>
            </a:pPr>
            <a:endParaRPr lang="en-IN" dirty="0"/>
          </a:p>
          <a:p>
            <a:r>
              <a:rPr lang="en-IN" dirty="0"/>
              <a:t>For lawyer’s fees a separate clause may be negotiated</a:t>
            </a:r>
          </a:p>
          <a:p>
            <a:pPr marL="0" indent="0">
              <a:buNone/>
            </a:pPr>
            <a:r>
              <a:rPr lang="en-IN" dirty="0"/>
              <a:t>“The prevailing party shall be entitled to an award of reasonable attorney fees”</a:t>
            </a:r>
          </a:p>
          <a:p>
            <a:endParaRPr lang="en-IN" dirty="0"/>
          </a:p>
          <a:p>
            <a:pPr marL="0" indent="0">
              <a:buNone/>
            </a:pPr>
            <a:endParaRPr lang="en-IN" dirty="0"/>
          </a:p>
        </p:txBody>
      </p:sp>
    </p:spTree>
    <p:extLst>
      <p:ext uri="{BB962C8B-B14F-4D97-AF65-F5344CB8AC3E}">
        <p14:creationId xmlns:p14="http://schemas.microsoft.com/office/powerpoint/2010/main" val="6934475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11. Confidentiality</a:t>
            </a:r>
          </a:p>
        </p:txBody>
      </p:sp>
      <p:sp>
        <p:nvSpPr>
          <p:cNvPr id="3" name="Content Placeholder 2"/>
          <p:cNvSpPr>
            <a:spLocks noGrp="1"/>
          </p:cNvSpPr>
          <p:nvPr>
            <p:ph idx="1"/>
          </p:nvPr>
        </p:nvSpPr>
        <p:spPr/>
        <p:txBody>
          <a:bodyPr>
            <a:normAutofit/>
          </a:bodyPr>
          <a:lstStyle/>
          <a:p>
            <a:pPr marL="0" indent="0">
              <a:buNone/>
            </a:pPr>
            <a:r>
              <a:rPr lang="en-IN" dirty="0"/>
              <a:t>While the Institution Administering Arbitration and arbitrators adhere to certain standards concerning the privacy or confidentiality of the hearings (</a:t>
            </a:r>
            <a:r>
              <a:rPr lang="en-IN" sz="2200" dirty="0"/>
              <a:t>see the AAA-ABA Code of Ethics for Arbitrators in Commercial Disputes, Canon VI</a:t>
            </a:r>
            <a:r>
              <a:rPr lang="en-IN" dirty="0"/>
              <a:t>), parties might also wish to impose limits on themselves as to how much information regarding the dispute may be disclosed outside the hearing. The following language might help serve this purpose.</a:t>
            </a:r>
          </a:p>
          <a:p>
            <a:pPr marL="0" lvl="0" indent="0">
              <a:buNone/>
            </a:pPr>
            <a:r>
              <a:rPr lang="en-IN" dirty="0"/>
              <a:t>“Except as may be required by law, neither a party nor an arbitrator may disclose the existence, content, or results of any arbitration hereunder without the prior written consent of both parties.”</a:t>
            </a:r>
          </a:p>
          <a:p>
            <a:endParaRPr lang="en-IN" dirty="0"/>
          </a:p>
        </p:txBody>
      </p:sp>
    </p:spTree>
    <p:extLst>
      <p:ext uri="{BB962C8B-B14F-4D97-AF65-F5344CB8AC3E}">
        <p14:creationId xmlns:p14="http://schemas.microsoft.com/office/powerpoint/2010/main" val="30831509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12. Med-Arb Clause</a:t>
            </a:r>
          </a:p>
        </p:txBody>
      </p:sp>
      <p:sp>
        <p:nvSpPr>
          <p:cNvPr id="3" name="Content Placeholder 2"/>
          <p:cNvSpPr>
            <a:spLocks noGrp="1"/>
          </p:cNvSpPr>
          <p:nvPr>
            <p:ph idx="1"/>
          </p:nvPr>
        </p:nvSpPr>
        <p:spPr/>
        <p:txBody>
          <a:bodyPr/>
          <a:lstStyle/>
          <a:p>
            <a:r>
              <a:rPr lang="en-IN" dirty="0"/>
              <a:t>It may be inserted as a condition precedent to arbitration.</a:t>
            </a:r>
          </a:p>
          <a:p>
            <a:r>
              <a:rPr lang="en-IN" dirty="0"/>
              <a:t>It means recourse to mediation first before arbitration</a:t>
            </a:r>
          </a:p>
          <a:p>
            <a:r>
              <a:rPr lang="en-IN" dirty="0"/>
              <a:t>It helps in narrowing down the issues. That is small issues could be tided over in mediation, and arbitration is then used for major hurdles.</a:t>
            </a:r>
          </a:p>
          <a:p>
            <a:r>
              <a:rPr lang="en-IN" dirty="0"/>
              <a:t>But key thing is to be kept in mind whether you want the same mediator to continue also as an arbitrator.</a:t>
            </a:r>
          </a:p>
        </p:txBody>
      </p:sp>
    </p:spTree>
    <p:extLst>
      <p:ext uri="{BB962C8B-B14F-4D97-AF65-F5344CB8AC3E}">
        <p14:creationId xmlns:p14="http://schemas.microsoft.com/office/powerpoint/2010/main" val="21924795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Sample Med-Arb Clause</a:t>
            </a:r>
          </a:p>
        </p:txBody>
      </p:sp>
      <p:sp>
        <p:nvSpPr>
          <p:cNvPr id="3" name="Content Placeholder 2"/>
          <p:cNvSpPr>
            <a:spLocks noGrp="1"/>
          </p:cNvSpPr>
          <p:nvPr>
            <p:ph idx="1"/>
          </p:nvPr>
        </p:nvSpPr>
        <p:spPr>
          <a:xfrm>
            <a:off x="838200" y="1447800"/>
            <a:ext cx="10515600" cy="4724401"/>
          </a:xfrm>
        </p:spPr>
        <p:txBody>
          <a:bodyPr>
            <a:normAutofit/>
          </a:bodyPr>
          <a:lstStyle/>
          <a:p>
            <a:pPr marL="0" indent="0">
              <a:buNone/>
            </a:pPr>
            <a:r>
              <a:rPr lang="en-IN" sz="2900" dirty="0"/>
              <a:t>“If a dispute arises from or relates to this contract or the breach thereof, and if the dispute cannot be settled through direct discussions, the parties agree to </a:t>
            </a:r>
            <a:r>
              <a:rPr lang="en-IN" sz="2900" dirty="0" err="1"/>
              <a:t>endeavor</a:t>
            </a:r>
            <a:r>
              <a:rPr lang="en-IN" sz="2900" dirty="0"/>
              <a:t> first to settle the dispute by mediation administered by the Indian Institute of Arbitration under its Commercial Mediation Procedures before resorting to arbitration. Any unresolved controversy or claim arising from or relating to this contract or breach thereof shall be settled by arbitration administered by the Indian Institute of Arbitration in accordance with its Commercial Arbitration Rules. If all parties to the dispute agree, a mediator involved in the parties’ mediation may be asked to serve as the arbitrator.”</a:t>
            </a:r>
          </a:p>
          <a:p>
            <a:endParaRPr lang="en-IN" dirty="0"/>
          </a:p>
        </p:txBody>
      </p:sp>
    </p:spTree>
    <p:extLst>
      <p:ext uri="{BB962C8B-B14F-4D97-AF65-F5344CB8AC3E}">
        <p14:creationId xmlns:p14="http://schemas.microsoft.com/office/powerpoint/2010/main" val="3661781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 Sample Arbitration Clause</a:t>
            </a:r>
            <a:br>
              <a:rPr lang="en-IN" dirty="0"/>
            </a:br>
            <a:endParaRPr lang="en-IN" dirty="0"/>
          </a:p>
        </p:txBody>
      </p:sp>
      <p:sp>
        <p:nvSpPr>
          <p:cNvPr id="3" name="Content Placeholder 2"/>
          <p:cNvSpPr>
            <a:spLocks noGrp="1"/>
          </p:cNvSpPr>
          <p:nvPr>
            <p:ph idx="1"/>
          </p:nvPr>
        </p:nvSpPr>
        <p:spPr/>
        <p:txBody>
          <a:bodyPr/>
          <a:lstStyle/>
          <a:p>
            <a:pPr marL="0" indent="0">
              <a:buNone/>
            </a:pPr>
            <a:endParaRPr lang="en-IN" dirty="0"/>
          </a:p>
          <a:p>
            <a:pPr marL="0" indent="0" algn="just">
              <a:buNone/>
            </a:pPr>
            <a:r>
              <a:rPr lang="en-IN" dirty="0"/>
              <a:t>"Any dispute arising out of or in connection with this contract, including any question regarding its existence, validity or termination, shall be administered by the International Chamber of Commerce in (city) in accordance with the ICC Rules on Arbitration in force at the commencement of the arbitration. The number of arbitrators shall be one. This contract is governed by Law of England. </a:t>
            </a:r>
            <a:r>
              <a:rPr lang="en-IN"/>
              <a:t>The </a:t>
            </a:r>
            <a:r>
              <a:rPr lang="en-IN" dirty="0"/>
              <a:t>language for the arbitration shall be English.”</a:t>
            </a:r>
          </a:p>
          <a:p>
            <a:endParaRPr lang="en-IN" dirty="0"/>
          </a:p>
        </p:txBody>
      </p:sp>
    </p:spTree>
    <p:extLst>
      <p:ext uri="{BB962C8B-B14F-4D97-AF65-F5344CB8AC3E}">
        <p14:creationId xmlns:p14="http://schemas.microsoft.com/office/powerpoint/2010/main" val="24605643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lgn="ctr">
              <a:buNone/>
            </a:pPr>
            <a:endParaRPr lang="en-IN" dirty="0"/>
          </a:p>
          <a:p>
            <a:pPr marL="0" indent="0" algn="ctr">
              <a:buNone/>
            </a:pPr>
            <a:endParaRPr lang="en-IN" dirty="0"/>
          </a:p>
          <a:p>
            <a:pPr marL="0" indent="0" algn="ctr">
              <a:buNone/>
            </a:pPr>
            <a:r>
              <a:rPr lang="en-IN" sz="3600" b="1" dirty="0">
                <a:latin typeface="Blackadder ITC" panose="04020505051007020D02" pitchFamily="82" charset="0"/>
              </a:rPr>
              <a:t>Happy Drafting the Arbitration Clause!</a:t>
            </a:r>
          </a:p>
          <a:p>
            <a:pPr marL="0" indent="0" algn="ctr">
              <a:buNone/>
            </a:pPr>
            <a:endParaRPr lang="en-IN" sz="3600" b="1" dirty="0">
              <a:latin typeface="Blackadder ITC" panose="04020505051007020D02" pitchFamily="82" charset="0"/>
            </a:endParaRPr>
          </a:p>
          <a:p>
            <a:pPr marL="0" indent="0" algn="ctr">
              <a:buNone/>
            </a:pPr>
            <a:r>
              <a:rPr lang="en-IN" sz="3600" b="1" dirty="0">
                <a:latin typeface="Blackadder ITC" panose="04020505051007020D02" pitchFamily="82" charset="0"/>
              </a:rPr>
              <a:t>Thank You!</a:t>
            </a:r>
          </a:p>
          <a:p>
            <a:pPr marL="0" indent="0" algn="ctr">
              <a:buNone/>
            </a:pPr>
            <a:endParaRPr lang="en-IN" sz="3600" b="1" dirty="0">
              <a:latin typeface="Blackadder ITC" panose="04020505051007020D02" pitchFamily="82" charset="0"/>
            </a:endParaRPr>
          </a:p>
          <a:p>
            <a:pPr marL="0" indent="0" algn="ctr">
              <a:buNone/>
            </a:pPr>
            <a:r>
              <a:rPr lang="en-IN" sz="3600" b="1" dirty="0" err="1">
                <a:latin typeface="Blackadder ITC" panose="04020505051007020D02" pitchFamily="82" charset="0"/>
              </a:rPr>
              <a:t>Dr.</a:t>
            </a:r>
            <a:r>
              <a:rPr lang="en-IN" sz="3600" b="1" dirty="0">
                <a:latin typeface="Blackadder ITC" panose="04020505051007020D02" pitchFamily="82" charset="0"/>
              </a:rPr>
              <a:t> </a:t>
            </a:r>
            <a:r>
              <a:rPr lang="en-IN" sz="3600" b="1">
                <a:latin typeface="Blackadder ITC" panose="04020505051007020D02" pitchFamily="82" charset="0"/>
              </a:rPr>
              <a:t>Ashish Kumar</a:t>
            </a:r>
            <a:endParaRPr lang="en-IN" sz="3600" b="1" dirty="0">
              <a:latin typeface="Blackadder ITC" panose="04020505051007020D02" pitchFamily="82" charset="0"/>
            </a:endParaRPr>
          </a:p>
        </p:txBody>
      </p:sp>
    </p:spTree>
    <p:extLst>
      <p:ext uri="{BB962C8B-B14F-4D97-AF65-F5344CB8AC3E}">
        <p14:creationId xmlns:p14="http://schemas.microsoft.com/office/powerpoint/2010/main" val="3056716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t>Pre-requisites </a:t>
            </a:r>
            <a:r>
              <a:rPr lang="en-IN" dirty="0"/>
              <a:t>of Legal Drafting</a:t>
            </a:r>
          </a:p>
        </p:txBody>
      </p:sp>
      <p:sp>
        <p:nvSpPr>
          <p:cNvPr id="3" name="Content Placeholder 2"/>
          <p:cNvSpPr>
            <a:spLocks noGrp="1"/>
          </p:cNvSpPr>
          <p:nvPr>
            <p:ph idx="1"/>
          </p:nvPr>
        </p:nvSpPr>
        <p:spPr/>
        <p:txBody>
          <a:bodyPr/>
          <a:lstStyle/>
          <a:p>
            <a:pPr marL="0" indent="0">
              <a:buNone/>
            </a:pPr>
            <a:endParaRPr lang="en-IN" dirty="0"/>
          </a:p>
          <a:p>
            <a:r>
              <a:rPr lang="en-IN" dirty="0"/>
              <a:t>Drafting is not writing a prose or poetry. It is a very formal piece of write-up reflecting the intended needs.</a:t>
            </a:r>
          </a:p>
          <a:p>
            <a:r>
              <a:rPr lang="en-IN" dirty="0"/>
              <a:t> A proper understanding of drafting cannot be realized unless the nexus between the law, facts, and the language is fully understood and accepted. </a:t>
            </a:r>
          </a:p>
          <a:p>
            <a:r>
              <a:rPr lang="en-IN" dirty="0"/>
              <a:t>Draft should be free from ambiguity and doubtful connotation.</a:t>
            </a:r>
          </a:p>
          <a:p>
            <a:endParaRPr lang="en-IN" dirty="0"/>
          </a:p>
          <a:p>
            <a:endParaRPr lang="en-IN" dirty="0"/>
          </a:p>
          <a:p>
            <a:endParaRPr lang="en-IN" dirty="0"/>
          </a:p>
          <a:p>
            <a:endParaRPr lang="en-IN" dirty="0"/>
          </a:p>
          <a:p>
            <a:endParaRPr lang="en-IN" dirty="0"/>
          </a:p>
          <a:p>
            <a:pPr marL="0" indent="0">
              <a:buNone/>
            </a:pPr>
            <a:endParaRPr lang="en-IN" dirty="0"/>
          </a:p>
        </p:txBody>
      </p:sp>
    </p:spTree>
    <p:extLst>
      <p:ext uri="{BB962C8B-B14F-4D97-AF65-F5344CB8AC3E}">
        <p14:creationId xmlns:p14="http://schemas.microsoft.com/office/powerpoint/2010/main" val="525634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r>
              <a:rPr lang="en-IN" dirty="0"/>
              <a:t>Whether parties really want Arbitration? </a:t>
            </a:r>
          </a:p>
          <a:p>
            <a:r>
              <a:rPr lang="en-IN" dirty="0"/>
              <a:t>Whether </a:t>
            </a:r>
            <a:r>
              <a:rPr lang="en-IN" i="1" dirty="0"/>
              <a:t>Animus </a:t>
            </a:r>
            <a:r>
              <a:rPr lang="en-IN" i="1" dirty="0" err="1"/>
              <a:t>Arbitrandi</a:t>
            </a:r>
            <a:r>
              <a:rPr lang="en-IN" i="1" dirty="0"/>
              <a:t> </a:t>
            </a:r>
            <a:r>
              <a:rPr lang="en-IN" dirty="0"/>
              <a:t>on the part of parties exist?</a:t>
            </a:r>
          </a:p>
          <a:p>
            <a:r>
              <a:rPr lang="en-IN" dirty="0"/>
              <a:t>The Process of drafting, firstly involves </a:t>
            </a:r>
            <a:r>
              <a:rPr lang="en-IN" u="sng" dirty="0"/>
              <a:t>thinking</a:t>
            </a:r>
            <a:r>
              <a:rPr lang="en-IN" dirty="0"/>
              <a:t> &amp;  secondly </a:t>
            </a:r>
            <a:r>
              <a:rPr lang="en-IN" u="sng" dirty="0"/>
              <a:t>composing</a:t>
            </a:r>
            <a:endParaRPr lang="en-IN" sz="3200" dirty="0"/>
          </a:p>
          <a:p>
            <a:r>
              <a:rPr lang="en-IN" sz="3200" dirty="0"/>
              <a:t>It has three stages:</a:t>
            </a:r>
          </a:p>
          <a:p>
            <a:pPr marL="514350" indent="-514350">
              <a:buAutoNum type="arabicPeriod"/>
            </a:pPr>
            <a:r>
              <a:rPr lang="en-IN" sz="3200" dirty="0"/>
              <a:t>The Planning Stage</a:t>
            </a:r>
          </a:p>
          <a:p>
            <a:pPr marL="514350" indent="-514350">
              <a:buAutoNum type="arabicPeriod"/>
            </a:pPr>
            <a:r>
              <a:rPr lang="en-IN" sz="3200" dirty="0"/>
              <a:t>The Writing Stage</a:t>
            </a:r>
          </a:p>
          <a:p>
            <a:pPr marL="514350" indent="-514350">
              <a:buAutoNum type="arabicPeriod"/>
            </a:pPr>
            <a:r>
              <a:rPr lang="en-IN" sz="3200" dirty="0"/>
              <a:t>The Revision Stage</a:t>
            </a:r>
          </a:p>
          <a:p>
            <a:pPr marL="0" indent="0">
              <a:buNone/>
            </a:pPr>
            <a:r>
              <a:rPr lang="en-IN" sz="3200" dirty="0"/>
              <a:t>Drafting should be : (a) Direct (b) Simple (c) Brief  (d) Lucid </a:t>
            </a:r>
          </a:p>
          <a:p>
            <a:pPr marL="0" indent="0">
              <a:buNone/>
            </a:pPr>
            <a:r>
              <a:rPr lang="en-IN" sz="3200" dirty="0"/>
              <a:t>(e) should clearly reflect the needs.</a:t>
            </a:r>
          </a:p>
          <a:p>
            <a:pPr marL="514350" indent="-514350">
              <a:buAutoNum type="arabicPeriod"/>
            </a:pPr>
            <a:endParaRPr lang="en-IN" sz="3200" dirty="0"/>
          </a:p>
        </p:txBody>
      </p:sp>
    </p:spTree>
    <p:extLst>
      <p:ext uri="{BB962C8B-B14F-4D97-AF65-F5344CB8AC3E}">
        <p14:creationId xmlns:p14="http://schemas.microsoft.com/office/powerpoint/2010/main" val="253458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Drafting Arbitration Clause</a:t>
            </a:r>
          </a:p>
        </p:txBody>
      </p:sp>
      <p:sp>
        <p:nvSpPr>
          <p:cNvPr id="3" name="Content Placeholder 2"/>
          <p:cNvSpPr>
            <a:spLocks noGrp="1"/>
          </p:cNvSpPr>
          <p:nvPr>
            <p:ph idx="1"/>
          </p:nvPr>
        </p:nvSpPr>
        <p:spPr/>
        <p:txBody>
          <a:bodyPr/>
          <a:lstStyle/>
          <a:p>
            <a:pPr marL="0" indent="0">
              <a:buNone/>
            </a:pPr>
            <a:r>
              <a:rPr lang="en-IN" dirty="0">
                <a:effectLst/>
                <a:latin typeface="Times New Roman" panose="02020603050405020304" pitchFamily="18" charset="0"/>
                <a:ea typeface="Calibri" panose="020F0502020204030204" pitchFamily="34" charset="0"/>
              </a:rPr>
              <a:t>Drafting clear, unambiguous clauses contributes to the efficiency of the ADR process. For example, arbitration agreements require a clear intent to arbitrate. It is not enough to state that “disputes arising under the agreement shall be settled by arbitration.” While that language indicates the parties’ intention to arbitrate and may authorize a court to enforce the clause, it leaves many issues unresolved. Issues such as </a:t>
            </a:r>
            <a:r>
              <a:rPr lang="en-IN" b="1" dirty="0">
                <a:effectLst/>
                <a:latin typeface="Times New Roman" panose="02020603050405020304" pitchFamily="18" charset="0"/>
                <a:ea typeface="Calibri" panose="020F0502020204030204" pitchFamily="34" charset="0"/>
              </a:rPr>
              <a:t>WHEN</a:t>
            </a:r>
            <a:r>
              <a:rPr lang="en-IN" dirty="0">
                <a:effectLst/>
                <a:latin typeface="Times New Roman" panose="02020603050405020304" pitchFamily="18" charset="0"/>
                <a:ea typeface="Calibri" panose="020F0502020204030204" pitchFamily="34" charset="0"/>
              </a:rPr>
              <a:t>, </a:t>
            </a:r>
            <a:r>
              <a:rPr lang="en-IN" b="1" dirty="0">
                <a:effectLst/>
                <a:latin typeface="Times New Roman" panose="02020603050405020304" pitchFamily="18" charset="0"/>
                <a:ea typeface="Calibri" panose="020F0502020204030204" pitchFamily="34" charset="0"/>
              </a:rPr>
              <a:t>WHERE</a:t>
            </a:r>
            <a:r>
              <a:rPr lang="en-IN" dirty="0">
                <a:effectLst/>
                <a:latin typeface="Times New Roman" panose="02020603050405020304" pitchFamily="18" charset="0"/>
                <a:ea typeface="Calibri" panose="020F0502020204030204" pitchFamily="34" charset="0"/>
              </a:rPr>
              <a:t>, </a:t>
            </a:r>
            <a:r>
              <a:rPr lang="en-IN" b="1" dirty="0">
                <a:effectLst/>
                <a:latin typeface="Times New Roman" panose="02020603050405020304" pitchFamily="18" charset="0"/>
                <a:ea typeface="Calibri" panose="020F0502020204030204" pitchFamily="34" charset="0"/>
              </a:rPr>
              <a:t>HOW</a:t>
            </a:r>
            <a:r>
              <a:rPr lang="en-IN" dirty="0">
                <a:effectLst/>
                <a:latin typeface="Times New Roman" panose="02020603050405020304" pitchFamily="18" charset="0"/>
                <a:ea typeface="Calibri" panose="020F0502020204030204" pitchFamily="34" charset="0"/>
              </a:rPr>
              <a:t> &amp; </a:t>
            </a:r>
            <a:r>
              <a:rPr lang="en-IN" b="1" dirty="0">
                <a:effectLst/>
                <a:latin typeface="Times New Roman" panose="02020603050405020304" pitchFamily="18" charset="0"/>
                <a:ea typeface="Calibri" panose="020F0502020204030204" pitchFamily="34" charset="0"/>
              </a:rPr>
              <a:t>BEFORE</a:t>
            </a:r>
            <a:r>
              <a:rPr lang="en-IN" dirty="0">
                <a:effectLst/>
                <a:latin typeface="Times New Roman" panose="02020603050405020304" pitchFamily="18" charset="0"/>
                <a:ea typeface="Calibri" panose="020F0502020204030204" pitchFamily="34" charset="0"/>
              </a:rPr>
              <a:t> whom a dispute will be arbitrated are frequent source of disagreements, and if such issues are not carefully covered and drafted then there remains no way to resolve them except to go to court.</a:t>
            </a:r>
            <a:endParaRPr lang="en-IN" dirty="0"/>
          </a:p>
        </p:txBody>
      </p:sp>
    </p:spTree>
    <p:extLst>
      <p:ext uri="{BB962C8B-B14F-4D97-AF65-F5344CB8AC3E}">
        <p14:creationId xmlns:p14="http://schemas.microsoft.com/office/powerpoint/2010/main" val="2536301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Common Elements of Arb. Clause</a:t>
            </a:r>
          </a:p>
        </p:txBody>
      </p:sp>
      <p:sp>
        <p:nvSpPr>
          <p:cNvPr id="3" name="Content Placeholder 2"/>
          <p:cNvSpPr>
            <a:spLocks noGrp="1"/>
          </p:cNvSpPr>
          <p:nvPr>
            <p:ph idx="1"/>
          </p:nvPr>
        </p:nvSpPr>
        <p:spPr/>
        <p:txBody>
          <a:bodyPr>
            <a:normAutofit lnSpcReduction="10000"/>
          </a:bodyPr>
          <a:lstStyle/>
          <a:p>
            <a:pPr marL="0" marR="0" algn="just">
              <a:lnSpc>
                <a:spcPct val="100000"/>
              </a:lnSpc>
              <a:spcBef>
                <a:spcPts val="0"/>
              </a:spcBef>
              <a:spcAft>
                <a:spcPts val="1000"/>
              </a:spcAft>
            </a:pPr>
            <a:r>
              <a:rPr lang="en-IN" sz="2600" dirty="0">
                <a:effectLst/>
                <a:latin typeface="Times New Roman" panose="02020603050405020304" pitchFamily="18" charset="0"/>
                <a:ea typeface="Calibri" panose="020F0502020204030204" pitchFamily="34" charset="0"/>
                <a:cs typeface="Times New Roman" panose="02020603050405020304" pitchFamily="18" charset="0"/>
              </a:rPr>
              <a:t>The clause might cover all disputes that may arise, or only certain types.</a:t>
            </a:r>
            <a:endParaRPr lang="en-IN" sz="2600" dirty="0">
              <a:effectLst/>
              <a:latin typeface="Arial" panose="020B0604020202020204" pitchFamily="34" charset="0"/>
              <a:ea typeface="Calibri" panose="020F0502020204030204" pitchFamily="34" charset="0"/>
              <a:cs typeface="Times New Roman" panose="02020603050405020304" pitchFamily="18" charset="0"/>
            </a:endParaRPr>
          </a:p>
          <a:p>
            <a:pPr marL="0" marR="0" algn="just">
              <a:lnSpc>
                <a:spcPct val="100000"/>
              </a:lnSpc>
              <a:spcBef>
                <a:spcPts val="0"/>
              </a:spcBef>
              <a:spcAft>
                <a:spcPts val="1000"/>
              </a:spcAft>
            </a:pPr>
            <a:r>
              <a:rPr lang="en-IN" sz="2600" dirty="0">
                <a:effectLst/>
                <a:latin typeface="Times New Roman" panose="02020603050405020304" pitchFamily="18" charset="0"/>
                <a:ea typeface="Calibri" panose="020F0502020204030204" pitchFamily="34" charset="0"/>
                <a:cs typeface="Times New Roman" panose="02020603050405020304" pitchFamily="18" charset="0"/>
              </a:rPr>
              <a:t>It could specify only arbitration – which yields a binding decision – or also provide an opportunity for non-binding negotiation or mediation.</a:t>
            </a:r>
            <a:endParaRPr lang="en-IN" sz="2600" dirty="0">
              <a:effectLst/>
              <a:latin typeface="Arial" panose="020B0604020202020204" pitchFamily="34" charset="0"/>
              <a:ea typeface="Calibri" panose="020F0502020204030204" pitchFamily="34" charset="0"/>
              <a:cs typeface="Times New Roman" panose="02020603050405020304" pitchFamily="18" charset="0"/>
            </a:endParaRPr>
          </a:p>
          <a:p>
            <a:pPr marL="0" marR="0" algn="just">
              <a:lnSpc>
                <a:spcPct val="100000"/>
              </a:lnSpc>
              <a:spcBef>
                <a:spcPts val="0"/>
              </a:spcBef>
              <a:spcAft>
                <a:spcPts val="1000"/>
              </a:spcAft>
            </a:pPr>
            <a:r>
              <a:rPr lang="en-IN" sz="2600" dirty="0">
                <a:effectLst/>
                <a:latin typeface="Times New Roman" panose="02020603050405020304" pitchFamily="18" charset="0"/>
                <a:ea typeface="Calibri" panose="020F0502020204030204" pitchFamily="34" charset="0"/>
                <a:cs typeface="Times New Roman" panose="02020603050405020304" pitchFamily="18" charset="0"/>
              </a:rPr>
              <a:t>It </a:t>
            </a:r>
            <a:r>
              <a:rPr lang="en-IN" sz="2600" dirty="0">
                <a:latin typeface="Times New Roman" panose="02020603050405020304" pitchFamily="18" charset="0"/>
                <a:ea typeface="Calibri" panose="020F0502020204030204" pitchFamily="34" charset="0"/>
                <a:cs typeface="Times New Roman" panose="02020603050405020304" pitchFamily="18" charset="0"/>
              </a:rPr>
              <a:t>should state </a:t>
            </a:r>
            <a:r>
              <a:rPr lang="en-IN" sz="2600" dirty="0">
                <a:effectLst/>
                <a:latin typeface="Times New Roman" panose="02020603050405020304" pitchFamily="18" charset="0"/>
                <a:ea typeface="Calibri" panose="020F0502020204030204" pitchFamily="34" charset="0"/>
                <a:cs typeface="Times New Roman" panose="02020603050405020304" pitchFamily="18" charset="0"/>
              </a:rPr>
              <a:t>whether a panel of one or three arbitrator(s) is to be selected, and to include the place where the arbitration will occur.</a:t>
            </a:r>
          </a:p>
          <a:p>
            <a:pPr marL="0" marR="0" algn="just">
              <a:lnSpc>
                <a:spcPct val="100000"/>
              </a:lnSpc>
              <a:spcBef>
                <a:spcPts val="0"/>
              </a:spcBef>
              <a:spcAft>
                <a:spcPts val="1000"/>
              </a:spcAft>
            </a:pPr>
            <a:r>
              <a:rPr lang="en-IN" sz="2600" dirty="0">
                <a:effectLst/>
                <a:latin typeface="Times New Roman" panose="02020603050405020304" pitchFamily="18" charset="0"/>
                <a:ea typeface="Calibri" panose="020F0502020204030204" pitchFamily="34" charset="0"/>
              </a:rPr>
              <a:t>If the contract includes a general choice of law clause, it will govern the arbitration proceeding. Its consequences should be carefully thought through</a:t>
            </a:r>
            <a:r>
              <a:rPr lang="en-IN" sz="2600" dirty="0">
                <a:latin typeface="Times New Roman" panose="02020603050405020304" pitchFamily="18" charset="0"/>
                <a:ea typeface="Calibri" panose="020F0502020204030204" pitchFamily="34" charset="0"/>
              </a:rPr>
              <a:t>.</a:t>
            </a:r>
          </a:p>
          <a:p>
            <a:pPr marL="0" marR="0" algn="just">
              <a:lnSpc>
                <a:spcPct val="100000"/>
              </a:lnSpc>
              <a:spcBef>
                <a:spcPts val="0"/>
              </a:spcBef>
              <a:spcAft>
                <a:spcPts val="1000"/>
              </a:spcAft>
            </a:pPr>
            <a:r>
              <a:rPr lang="en-IN" sz="2600" dirty="0">
                <a:effectLst/>
                <a:latin typeface="Times New Roman" panose="02020603050405020304" pitchFamily="18" charset="0"/>
                <a:ea typeface="Calibri" panose="020F0502020204030204" pitchFamily="34" charset="0"/>
              </a:rPr>
              <a:t>It must incorporate the language to be used in the arbitration.</a:t>
            </a:r>
          </a:p>
          <a:p>
            <a:r>
              <a:rPr lang="en-IN" sz="2600" dirty="0">
                <a:latin typeface="Times New Roman" panose="02020603050405020304" pitchFamily="18" charset="0"/>
                <a:ea typeface="Calibri" panose="020F0502020204030204" pitchFamily="34" charset="0"/>
                <a:cs typeface="Times New Roman" panose="02020603050405020304" pitchFamily="18" charset="0"/>
              </a:rPr>
              <a:t>The arbitration clause should be signed by all the parties. </a:t>
            </a:r>
          </a:p>
          <a:p>
            <a:endParaRPr lang="en-IN" dirty="0">
              <a:effectLst/>
              <a:latin typeface="Times New Roman" panose="02020603050405020304" pitchFamily="18" charset="0"/>
              <a:ea typeface="Calibri" panose="020F0502020204030204" pitchFamily="34" charset="0"/>
            </a:endParaRPr>
          </a:p>
          <a:p>
            <a:endParaRPr lang="en-IN" dirty="0"/>
          </a:p>
        </p:txBody>
      </p:sp>
    </p:spTree>
    <p:extLst>
      <p:ext uri="{BB962C8B-B14F-4D97-AF65-F5344CB8AC3E}">
        <p14:creationId xmlns:p14="http://schemas.microsoft.com/office/powerpoint/2010/main" val="297282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Use of Standard Arb. Clause</a:t>
            </a:r>
          </a:p>
        </p:txBody>
      </p:sp>
      <p:sp>
        <p:nvSpPr>
          <p:cNvPr id="3" name="Content Placeholder 2"/>
          <p:cNvSpPr>
            <a:spLocks noGrp="1"/>
          </p:cNvSpPr>
          <p:nvPr>
            <p:ph idx="1"/>
          </p:nvPr>
        </p:nvSpPr>
        <p:spPr/>
        <p:txBody>
          <a:bodyPr/>
          <a:lstStyle/>
          <a:p>
            <a:r>
              <a:rPr lang="en-IN" dirty="0"/>
              <a:t>It clearly indicates that parties in their Arb Clause agree to have their dispute arbitrated by Institutional Arbitration by applying the designated standard Rules of Arbitration.</a:t>
            </a:r>
          </a:p>
          <a:p>
            <a:r>
              <a:rPr lang="en-IN" dirty="0">
                <a:effectLst/>
                <a:latin typeface="Times New Roman" panose="02020603050405020304" pitchFamily="18" charset="0"/>
                <a:ea typeface="Calibri" panose="020F0502020204030204" pitchFamily="34" charset="0"/>
              </a:rPr>
              <a:t>This eliminates the need to spell out dozens of procedural matters in the parties’ agreement. It provides for the selection of a specialized, impartial panel. Arbitrators are selected by the parties from a screened and trained pool of available experts.</a:t>
            </a:r>
          </a:p>
          <a:p>
            <a:r>
              <a:rPr lang="en-IN" dirty="0">
                <a:latin typeface="Times New Roman" panose="02020603050405020304" pitchFamily="18" charset="0"/>
              </a:rPr>
              <a:t>Despite the Standard Clause, parties are free to customize the basic arbitration procedures to meet their particular needs.</a:t>
            </a:r>
            <a:endParaRPr lang="en-IN" dirty="0"/>
          </a:p>
        </p:txBody>
      </p:sp>
    </p:spTree>
    <p:extLst>
      <p:ext uri="{BB962C8B-B14F-4D97-AF65-F5344CB8AC3E}">
        <p14:creationId xmlns:p14="http://schemas.microsoft.com/office/powerpoint/2010/main" val="3278574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pPr marL="0" indent="0">
              <a:buNone/>
            </a:pPr>
            <a:endParaRPr lang="en-IN" sz="4400" dirty="0">
              <a:solidFill>
                <a:prstClr val="black"/>
              </a:solidFill>
              <a:latin typeface="Calibri Light" panose="020F0302020204030204"/>
              <a:ea typeface="+mj-ea"/>
              <a:cs typeface="+mj-cs"/>
            </a:endParaRPr>
          </a:p>
          <a:p>
            <a:pPr marL="0" indent="0" algn="ctr">
              <a:buNone/>
            </a:pPr>
            <a:r>
              <a:rPr lang="en-IN" sz="4800" b="1" dirty="0">
                <a:solidFill>
                  <a:prstClr val="black"/>
                </a:solidFill>
                <a:latin typeface="Calibri Light" panose="020F0302020204030204"/>
                <a:ea typeface="+mj-ea"/>
                <a:cs typeface="+mj-cs"/>
              </a:rPr>
              <a:t>Various Aspects to be Kept in Mind while Drafting Arbitration Clause</a:t>
            </a:r>
            <a:endParaRPr lang="en-IN" sz="3200" b="1" dirty="0"/>
          </a:p>
        </p:txBody>
      </p:sp>
    </p:spTree>
    <p:extLst>
      <p:ext uri="{BB962C8B-B14F-4D97-AF65-F5344CB8AC3E}">
        <p14:creationId xmlns:p14="http://schemas.microsoft.com/office/powerpoint/2010/main" val="1458817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1. </a:t>
            </a:r>
            <a:r>
              <a:rPr lang="en-IN" dirty="0">
                <a:latin typeface="Times New Roman" panose="02020603050405020304" pitchFamily="18" charset="0"/>
                <a:ea typeface="Calibri" panose="020F0502020204030204" pitchFamily="34" charset="0"/>
              </a:rPr>
              <a:t>Specifying a Method of Selection and the Number of Arbitrators</a:t>
            </a:r>
            <a:endParaRPr lang="en-IN" dirty="0"/>
          </a:p>
        </p:txBody>
      </p:sp>
      <p:sp>
        <p:nvSpPr>
          <p:cNvPr id="3" name="Content Placeholder 2"/>
          <p:cNvSpPr>
            <a:spLocks noGrp="1"/>
          </p:cNvSpPr>
          <p:nvPr>
            <p:ph idx="1"/>
          </p:nvPr>
        </p:nvSpPr>
        <p:spPr/>
        <p:txBody>
          <a:bodyPr/>
          <a:lstStyle/>
          <a:p>
            <a:r>
              <a:rPr lang="en-IN" dirty="0"/>
              <a:t>It must clearly reflect the needs of the parties</a:t>
            </a:r>
          </a:p>
          <a:p>
            <a:r>
              <a:rPr lang="en-IN" dirty="0"/>
              <a:t>Why would you want to have sole or a panel of three arbitrators?</a:t>
            </a:r>
          </a:p>
          <a:p>
            <a:pPr marL="0" indent="0">
              <a:buNone/>
            </a:pPr>
            <a:r>
              <a:rPr lang="en-IN" dirty="0"/>
              <a:t>(you may want high stake claim to be arbitrated by 3 arbitrators)</a:t>
            </a:r>
          </a:p>
          <a:p>
            <a:r>
              <a:rPr lang="en-IN" dirty="0"/>
              <a:t>Do you want to name the arbitrator?</a:t>
            </a:r>
          </a:p>
          <a:p>
            <a:r>
              <a:rPr lang="en-IN" dirty="0"/>
              <a:t>Why would you not like to name the arbitrator?</a:t>
            </a:r>
          </a:p>
          <a:p>
            <a:pPr marL="0" indent="0">
              <a:buNone/>
            </a:pPr>
            <a:r>
              <a:rPr lang="en-IN" dirty="0"/>
              <a:t>The appointment process can be hugely time taking process. So often times you would want to incorporate an expeditious appointment process, say for example within 10  or 15 days.</a:t>
            </a:r>
          </a:p>
          <a:p>
            <a:endParaRPr lang="en-IN" dirty="0"/>
          </a:p>
        </p:txBody>
      </p:sp>
    </p:spTree>
    <p:extLst>
      <p:ext uri="{BB962C8B-B14F-4D97-AF65-F5344CB8AC3E}">
        <p14:creationId xmlns:p14="http://schemas.microsoft.com/office/powerpoint/2010/main" val="799894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265</TotalTime>
  <Words>2380</Words>
  <Application>Microsoft Office PowerPoint</Application>
  <PresentationFormat>Widescreen</PresentationFormat>
  <Paragraphs>136</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Berlin Sans FB</vt:lpstr>
      <vt:lpstr>Blackadder ITC</vt:lpstr>
      <vt:lpstr>Calibri</vt:lpstr>
      <vt:lpstr>Calibri Light</vt:lpstr>
      <vt:lpstr>Times New Roman</vt:lpstr>
      <vt:lpstr>Office Theme</vt:lpstr>
      <vt:lpstr>Drafting Arbitration Clause [Source: American Arbitration Association Rules on Arbitration]</vt:lpstr>
      <vt:lpstr>What is Drafting?</vt:lpstr>
      <vt:lpstr>Pre-requisites of Legal Drafting</vt:lpstr>
      <vt:lpstr>PowerPoint Presentation</vt:lpstr>
      <vt:lpstr>Drafting Arbitration Clause</vt:lpstr>
      <vt:lpstr>Common Elements of Arb. Clause</vt:lpstr>
      <vt:lpstr>Use of Standard Arb. Clause</vt:lpstr>
      <vt:lpstr>PowerPoint Presentation</vt:lpstr>
      <vt:lpstr>1. Specifying a Method of Selection and the Number of Arbitrators</vt:lpstr>
      <vt:lpstr>2. Arbitrator Qualifications </vt:lpstr>
      <vt:lpstr>Arbitrator’s Nationality</vt:lpstr>
      <vt:lpstr>3. Place of Arbitration (very vital)</vt:lpstr>
      <vt:lpstr>Place of Arbitration</vt:lpstr>
      <vt:lpstr>3. Language</vt:lpstr>
      <vt:lpstr>4. Governing Law (often contentious)</vt:lpstr>
      <vt:lpstr>5. Conditions Precedent to Arbitration</vt:lpstr>
      <vt:lpstr>6. Provision for Emergency Preliminary Relief</vt:lpstr>
      <vt:lpstr>7. Document Discovery</vt:lpstr>
      <vt:lpstr>8. Duration of Arbitration Proceeding</vt:lpstr>
      <vt:lpstr>PowerPoint Presentation</vt:lpstr>
      <vt:lpstr>9. Arbitration within Monetary Limits</vt:lpstr>
      <vt:lpstr>10. Fees, Expenses etc.</vt:lpstr>
      <vt:lpstr>11. Confidentiality</vt:lpstr>
      <vt:lpstr>12. Med-Arb Clause</vt:lpstr>
      <vt:lpstr>Sample Med-Arb Clause</vt:lpstr>
      <vt:lpstr>A Sample Arbitration Clause </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Drafting Arbitration Clause</dc:title>
  <dc:creator>Ashish Kumar</dc:creator>
  <cp:lastModifiedBy>Ashish Kumar</cp:lastModifiedBy>
  <cp:revision>52</cp:revision>
  <dcterms:created xsi:type="dcterms:W3CDTF">2016-11-05T19:09:43Z</dcterms:created>
  <dcterms:modified xsi:type="dcterms:W3CDTF">2020-03-31T17:27:01Z</dcterms:modified>
</cp:coreProperties>
</file>