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handoutMasterIdLst>
    <p:handoutMasterId r:id="rId19"/>
  </p:handoutMasterIdLst>
  <p:sldIdLst>
    <p:sldId id="257" r:id="rId5"/>
    <p:sldId id="258" r:id="rId6"/>
    <p:sldId id="262" r:id="rId7"/>
    <p:sldId id="259" r:id="rId8"/>
    <p:sldId id="269" r:id="rId9"/>
    <p:sldId id="261" r:id="rId10"/>
    <p:sldId id="264" r:id="rId11"/>
    <p:sldId id="260" r:id="rId12"/>
    <p:sldId id="265" r:id="rId13"/>
    <p:sldId id="266" r:id="rId14"/>
    <p:sldId id="267" r:id="rId15"/>
    <p:sldId id="268"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384" autoAdjust="0"/>
    <p:restoredTop sz="94704" autoAdjust="0"/>
  </p:normalViewPr>
  <p:slideViewPr>
    <p:cSldViewPr snapToGrid="0">
      <p:cViewPr varScale="1">
        <p:scale>
          <a:sx n="67" d="100"/>
          <a:sy n="67" d="100"/>
        </p:scale>
        <p:origin x="1104" y="56"/>
      </p:cViewPr>
      <p:guideLst/>
    </p:cSldViewPr>
  </p:slideViewPr>
  <p:notesTextViewPr>
    <p:cViewPr>
      <p:scale>
        <a:sx n="1" d="1"/>
        <a:sy n="1" d="1"/>
      </p:scale>
      <p:origin x="0" y="0"/>
    </p:cViewPr>
  </p:notesTextViewPr>
  <p:notesViewPr>
    <p:cSldViewPr snapToGrid="0" showGuides="1">
      <p:cViewPr varScale="1">
        <p:scale>
          <a:sx n="79" d="100"/>
          <a:sy n="79" d="100"/>
        </p:scale>
        <p:origin x="234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47581B-42AE-4BEF-992A-D976786EB9AE}" type="doc">
      <dgm:prSet loTypeId="urn:microsoft.com/office/officeart/2005/8/layout/radial1" loCatId="cycle" qsTypeId="urn:microsoft.com/office/officeart/2005/8/quickstyle/3d3" qsCatId="3D" csTypeId="urn:microsoft.com/office/officeart/2005/8/colors/accent1_2" csCatId="accent1" phldr="1"/>
      <dgm:spPr/>
      <dgm:t>
        <a:bodyPr/>
        <a:lstStyle/>
        <a:p>
          <a:endParaRPr lang="en-IN"/>
        </a:p>
      </dgm:t>
    </dgm:pt>
    <dgm:pt modelId="{E7BB2072-3EC0-4980-B6FB-4E02DDA4FB59}">
      <dgm:prSet phldrT="[Text]" custT="1"/>
      <dgm:spPr/>
      <dgm:t>
        <a:bodyPr/>
        <a:lstStyle/>
        <a:p>
          <a:r>
            <a:rPr lang="en-US" sz="2000" b="1" dirty="0">
              <a:solidFill>
                <a:schemeClr val="tx1"/>
              </a:solidFill>
            </a:rPr>
            <a:t>CATEGORIES OF ACCOMPLICE</a:t>
          </a:r>
          <a:endParaRPr lang="en-IN" sz="2000" b="1" dirty="0">
            <a:solidFill>
              <a:schemeClr val="tx1"/>
            </a:solidFill>
          </a:endParaRPr>
        </a:p>
      </dgm:t>
    </dgm:pt>
    <dgm:pt modelId="{E7308F01-BD52-4C16-9221-07DB28F50B84}" type="parTrans" cxnId="{12736F16-B272-4C3B-8F2A-10FA70513764}">
      <dgm:prSet/>
      <dgm:spPr/>
      <dgm:t>
        <a:bodyPr/>
        <a:lstStyle/>
        <a:p>
          <a:endParaRPr lang="en-IN"/>
        </a:p>
      </dgm:t>
    </dgm:pt>
    <dgm:pt modelId="{F87B458E-FDF3-4F80-92A1-5133003994C2}" type="sibTrans" cxnId="{12736F16-B272-4C3B-8F2A-10FA70513764}">
      <dgm:prSet/>
      <dgm:spPr/>
      <dgm:t>
        <a:bodyPr/>
        <a:lstStyle/>
        <a:p>
          <a:endParaRPr lang="en-IN"/>
        </a:p>
      </dgm:t>
    </dgm:pt>
    <dgm:pt modelId="{5308A6F9-B0BF-4FFF-BF43-4EEB4B166F1C}">
      <dgm:prSet phldrT="[Text]" custT="1"/>
      <dgm:spPr/>
      <dgm:t>
        <a:bodyPr/>
        <a:lstStyle/>
        <a:p>
          <a:r>
            <a:rPr lang="en-US" sz="1800" b="1" dirty="0"/>
            <a:t>Principal Offender of First Degree</a:t>
          </a:r>
          <a:endParaRPr lang="en-IN" sz="1800" b="1" dirty="0"/>
        </a:p>
      </dgm:t>
    </dgm:pt>
    <dgm:pt modelId="{43BD43FD-45F4-4AE0-9CC9-CE453D05787A}" type="parTrans" cxnId="{E99DA1B3-AF0E-4136-ABC9-DA283E49188D}">
      <dgm:prSet/>
      <dgm:spPr/>
      <dgm:t>
        <a:bodyPr/>
        <a:lstStyle/>
        <a:p>
          <a:endParaRPr lang="en-IN"/>
        </a:p>
      </dgm:t>
    </dgm:pt>
    <dgm:pt modelId="{543B37CD-7843-47D2-8A59-3BCC57670814}" type="sibTrans" cxnId="{E99DA1B3-AF0E-4136-ABC9-DA283E49188D}">
      <dgm:prSet/>
      <dgm:spPr/>
      <dgm:t>
        <a:bodyPr/>
        <a:lstStyle/>
        <a:p>
          <a:endParaRPr lang="en-IN"/>
        </a:p>
      </dgm:t>
    </dgm:pt>
    <dgm:pt modelId="{D8694FE7-E6F2-484E-95F8-72336859D56E}">
      <dgm:prSet phldrT="[Text]" custT="1"/>
      <dgm:spPr/>
      <dgm:t>
        <a:bodyPr/>
        <a:lstStyle/>
        <a:p>
          <a:r>
            <a:rPr lang="en-US" sz="1800" b="1" dirty="0"/>
            <a:t>Principal Offender of Second Degree</a:t>
          </a:r>
          <a:endParaRPr lang="en-IN" sz="1800" b="1" dirty="0"/>
        </a:p>
      </dgm:t>
    </dgm:pt>
    <dgm:pt modelId="{46B90A12-F692-4D40-8B84-6ECC3A2CFC23}" type="parTrans" cxnId="{2F89720E-8285-4E25-A942-46EF01057CF6}">
      <dgm:prSet/>
      <dgm:spPr/>
      <dgm:t>
        <a:bodyPr/>
        <a:lstStyle/>
        <a:p>
          <a:endParaRPr lang="en-IN"/>
        </a:p>
      </dgm:t>
    </dgm:pt>
    <dgm:pt modelId="{08BBB666-489B-4C30-96E4-ECF384CCFC9D}" type="sibTrans" cxnId="{2F89720E-8285-4E25-A942-46EF01057CF6}">
      <dgm:prSet/>
      <dgm:spPr/>
      <dgm:t>
        <a:bodyPr/>
        <a:lstStyle/>
        <a:p>
          <a:endParaRPr lang="en-IN"/>
        </a:p>
      </dgm:t>
    </dgm:pt>
    <dgm:pt modelId="{D81C131F-1E06-4FAF-B7C0-1BD187F41A7F}">
      <dgm:prSet phldrT="[Text]" custT="1"/>
      <dgm:spPr/>
      <dgm:t>
        <a:bodyPr/>
        <a:lstStyle/>
        <a:p>
          <a:r>
            <a:rPr lang="en-US" sz="1800" b="1" dirty="0"/>
            <a:t>Accessory before the fact</a:t>
          </a:r>
          <a:endParaRPr lang="en-IN" sz="1800" b="1" dirty="0"/>
        </a:p>
      </dgm:t>
    </dgm:pt>
    <dgm:pt modelId="{B3C8FC61-00FA-4FA3-994E-A568236C8EBF}" type="parTrans" cxnId="{37D6834F-DEA2-4569-B355-A2A52F385DF0}">
      <dgm:prSet/>
      <dgm:spPr/>
      <dgm:t>
        <a:bodyPr/>
        <a:lstStyle/>
        <a:p>
          <a:endParaRPr lang="en-IN"/>
        </a:p>
      </dgm:t>
    </dgm:pt>
    <dgm:pt modelId="{0F0687EE-5746-4191-AD18-3E26D4000517}" type="sibTrans" cxnId="{37D6834F-DEA2-4569-B355-A2A52F385DF0}">
      <dgm:prSet/>
      <dgm:spPr/>
      <dgm:t>
        <a:bodyPr/>
        <a:lstStyle/>
        <a:p>
          <a:endParaRPr lang="en-IN"/>
        </a:p>
      </dgm:t>
    </dgm:pt>
    <dgm:pt modelId="{01AF4690-9900-4B0E-A69B-0FB234CCC696}">
      <dgm:prSet phldrT="[Text]" custT="1"/>
      <dgm:spPr/>
      <dgm:t>
        <a:bodyPr/>
        <a:lstStyle/>
        <a:p>
          <a:r>
            <a:rPr lang="en-US" sz="1900" b="1" dirty="0"/>
            <a:t>Accessory after the fact</a:t>
          </a:r>
          <a:endParaRPr lang="en-IN" sz="1900" b="1" dirty="0"/>
        </a:p>
      </dgm:t>
    </dgm:pt>
    <dgm:pt modelId="{BC990716-79FB-477A-BFC9-C62480CA3262}" type="parTrans" cxnId="{67FEE4AB-171A-433C-BD83-9B0080D2CCDA}">
      <dgm:prSet/>
      <dgm:spPr/>
      <dgm:t>
        <a:bodyPr/>
        <a:lstStyle/>
        <a:p>
          <a:endParaRPr lang="en-IN"/>
        </a:p>
      </dgm:t>
    </dgm:pt>
    <dgm:pt modelId="{D4C9CC97-AECF-49E5-A809-5384DEF8DD22}" type="sibTrans" cxnId="{67FEE4AB-171A-433C-BD83-9B0080D2CCDA}">
      <dgm:prSet/>
      <dgm:spPr/>
      <dgm:t>
        <a:bodyPr/>
        <a:lstStyle/>
        <a:p>
          <a:endParaRPr lang="en-IN"/>
        </a:p>
      </dgm:t>
    </dgm:pt>
    <dgm:pt modelId="{C90E5019-CD2F-4B37-A972-A1DF9B5EF11F}" type="pres">
      <dgm:prSet presAssocID="{E747581B-42AE-4BEF-992A-D976786EB9AE}" presName="cycle" presStyleCnt="0">
        <dgm:presLayoutVars>
          <dgm:chMax val="1"/>
          <dgm:dir/>
          <dgm:animLvl val="ctr"/>
          <dgm:resizeHandles val="exact"/>
        </dgm:presLayoutVars>
      </dgm:prSet>
      <dgm:spPr/>
    </dgm:pt>
    <dgm:pt modelId="{A28E8C88-B8CD-424E-BFA8-40485D2183FE}" type="pres">
      <dgm:prSet presAssocID="{E7BB2072-3EC0-4980-B6FB-4E02DDA4FB59}" presName="centerShape" presStyleLbl="node0" presStyleIdx="0" presStyleCnt="1" custScaleX="138048" custScaleY="134796"/>
      <dgm:spPr/>
    </dgm:pt>
    <dgm:pt modelId="{B023DF74-AC75-4FF7-8CFF-7707CA8D7884}" type="pres">
      <dgm:prSet presAssocID="{43BD43FD-45F4-4AE0-9CC9-CE453D05787A}" presName="Name9" presStyleLbl="parChTrans1D2" presStyleIdx="0" presStyleCnt="4"/>
      <dgm:spPr/>
    </dgm:pt>
    <dgm:pt modelId="{8F8A6409-3811-4C5F-BDA2-A71CFE4E6270}" type="pres">
      <dgm:prSet presAssocID="{43BD43FD-45F4-4AE0-9CC9-CE453D05787A}" presName="connTx" presStyleLbl="parChTrans1D2" presStyleIdx="0" presStyleCnt="4"/>
      <dgm:spPr/>
    </dgm:pt>
    <dgm:pt modelId="{F62473C5-FA36-45CE-93EF-0BBC5935FC27}" type="pres">
      <dgm:prSet presAssocID="{5308A6F9-B0BF-4FFF-BF43-4EEB4B166F1C}" presName="node" presStyleLbl="node1" presStyleIdx="0" presStyleCnt="4">
        <dgm:presLayoutVars>
          <dgm:bulletEnabled val="1"/>
        </dgm:presLayoutVars>
      </dgm:prSet>
      <dgm:spPr/>
    </dgm:pt>
    <dgm:pt modelId="{AA831EAC-801B-4697-8881-D1BDB7BFEE17}" type="pres">
      <dgm:prSet presAssocID="{46B90A12-F692-4D40-8B84-6ECC3A2CFC23}" presName="Name9" presStyleLbl="parChTrans1D2" presStyleIdx="1" presStyleCnt="4"/>
      <dgm:spPr/>
    </dgm:pt>
    <dgm:pt modelId="{4970BF0D-F55D-4FC6-B207-EAB06F1794A6}" type="pres">
      <dgm:prSet presAssocID="{46B90A12-F692-4D40-8B84-6ECC3A2CFC23}" presName="connTx" presStyleLbl="parChTrans1D2" presStyleIdx="1" presStyleCnt="4"/>
      <dgm:spPr/>
    </dgm:pt>
    <dgm:pt modelId="{1CD2EA53-9277-4D6B-B006-8AB912655664}" type="pres">
      <dgm:prSet presAssocID="{D8694FE7-E6F2-484E-95F8-72336859D56E}" presName="node" presStyleLbl="node1" presStyleIdx="1" presStyleCnt="4">
        <dgm:presLayoutVars>
          <dgm:bulletEnabled val="1"/>
        </dgm:presLayoutVars>
      </dgm:prSet>
      <dgm:spPr/>
    </dgm:pt>
    <dgm:pt modelId="{52925641-BAC2-487E-B432-3E6E99FFEF6F}" type="pres">
      <dgm:prSet presAssocID="{B3C8FC61-00FA-4FA3-994E-A568236C8EBF}" presName="Name9" presStyleLbl="parChTrans1D2" presStyleIdx="2" presStyleCnt="4"/>
      <dgm:spPr/>
    </dgm:pt>
    <dgm:pt modelId="{BEEBEEE3-76F6-420E-BDAC-B3BA89F78DC2}" type="pres">
      <dgm:prSet presAssocID="{B3C8FC61-00FA-4FA3-994E-A568236C8EBF}" presName="connTx" presStyleLbl="parChTrans1D2" presStyleIdx="2" presStyleCnt="4"/>
      <dgm:spPr/>
    </dgm:pt>
    <dgm:pt modelId="{4F8236F9-DFD9-4784-B430-A7DF0CBD4A4B}" type="pres">
      <dgm:prSet presAssocID="{D81C131F-1E06-4FAF-B7C0-1BD187F41A7F}" presName="node" presStyleLbl="node1" presStyleIdx="2" presStyleCnt="4">
        <dgm:presLayoutVars>
          <dgm:bulletEnabled val="1"/>
        </dgm:presLayoutVars>
      </dgm:prSet>
      <dgm:spPr/>
    </dgm:pt>
    <dgm:pt modelId="{ABB415C7-EE3C-4F7A-BA3A-4EAAB633F294}" type="pres">
      <dgm:prSet presAssocID="{BC990716-79FB-477A-BFC9-C62480CA3262}" presName="Name9" presStyleLbl="parChTrans1D2" presStyleIdx="3" presStyleCnt="4"/>
      <dgm:spPr/>
    </dgm:pt>
    <dgm:pt modelId="{70AA0D27-0E37-472F-9C6F-41F62864D161}" type="pres">
      <dgm:prSet presAssocID="{BC990716-79FB-477A-BFC9-C62480CA3262}" presName="connTx" presStyleLbl="parChTrans1D2" presStyleIdx="3" presStyleCnt="4"/>
      <dgm:spPr/>
    </dgm:pt>
    <dgm:pt modelId="{4B2E20FB-071E-40FF-922D-75B0B55239ED}" type="pres">
      <dgm:prSet presAssocID="{01AF4690-9900-4B0E-A69B-0FB234CCC696}" presName="node" presStyleLbl="node1" presStyleIdx="3" presStyleCnt="4">
        <dgm:presLayoutVars>
          <dgm:bulletEnabled val="1"/>
        </dgm:presLayoutVars>
      </dgm:prSet>
      <dgm:spPr/>
    </dgm:pt>
  </dgm:ptLst>
  <dgm:cxnLst>
    <dgm:cxn modelId="{5304BD06-E1B9-4C6F-A240-B2662A8B6047}" type="presOf" srcId="{BC990716-79FB-477A-BFC9-C62480CA3262}" destId="{70AA0D27-0E37-472F-9C6F-41F62864D161}" srcOrd="1" destOrd="0" presId="urn:microsoft.com/office/officeart/2005/8/layout/radial1"/>
    <dgm:cxn modelId="{2F89720E-8285-4E25-A942-46EF01057CF6}" srcId="{E7BB2072-3EC0-4980-B6FB-4E02DDA4FB59}" destId="{D8694FE7-E6F2-484E-95F8-72336859D56E}" srcOrd="1" destOrd="0" parTransId="{46B90A12-F692-4D40-8B84-6ECC3A2CFC23}" sibTransId="{08BBB666-489B-4C30-96E4-ECF384CCFC9D}"/>
    <dgm:cxn modelId="{A85A5010-8A09-46AC-80FB-74BB61866E65}" type="presOf" srcId="{BC990716-79FB-477A-BFC9-C62480CA3262}" destId="{ABB415C7-EE3C-4F7A-BA3A-4EAAB633F294}" srcOrd="0" destOrd="0" presId="urn:microsoft.com/office/officeart/2005/8/layout/radial1"/>
    <dgm:cxn modelId="{51DAB014-DCBB-4AF8-84C6-4EE22BF21CAB}" type="presOf" srcId="{B3C8FC61-00FA-4FA3-994E-A568236C8EBF}" destId="{52925641-BAC2-487E-B432-3E6E99FFEF6F}" srcOrd="0" destOrd="0" presId="urn:microsoft.com/office/officeart/2005/8/layout/radial1"/>
    <dgm:cxn modelId="{12736F16-B272-4C3B-8F2A-10FA70513764}" srcId="{E747581B-42AE-4BEF-992A-D976786EB9AE}" destId="{E7BB2072-3EC0-4980-B6FB-4E02DDA4FB59}" srcOrd="0" destOrd="0" parTransId="{E7308F01-BD52-4C16-9221-07DB28F50B84}" sibTransId="{F87B458E-FDF3-4F80-92A1-5133003994C2}"/>
    <dgm:cxn modelId="{0B151E1D-3A77-4F75-B788-32047A44E4D5}" type="presOf" srcId="{D8694FE7-E6F2-484E-95F8-72336859D56E}" destId="{1CD2EA53-9277-4D6B-B006-8AB912655664}" srcOrd="0" destOrd="0" presId="urn:microsoft.com/office/officeart/2005/8/layout/radial1"/>
    <dgm:cxn modelId="{46635622-5FA3-4121-BCA0-3FAA6C91780C}" type="presOf" srcId="{E747581B-42AE-4BEF-992A-D976786EB9AE}" destId="{C90E5019-CD2F-4B37-A972-A1DF9B5EF11F}" srcOrd="0" destOrd="0" presId="urn:microsoft.com/office/officeart/2005/8/layout/radial1"/>
    <dgm:cxn modelId="{13CF8424-393A-42B4-A248-156567D02C34}" type="presOf" srcId="{43BD43FD-45F4-4AE0-9CC9-CE453D05787A}" destId="{8F8A6409-3811-4C5F-BDA2-A71CFE4E6270}" srcOrd="1" destOrd="0" presId="urn:microsoft.com/office/officeart/2005/8/layout/radial1"/>
    <dgm:cxn modelId="{79938325-3C86-4F2E-88F9-EF6EDD4B6A15}" type="presOf" srcId="{B3C8FC61-00FA-4FA3-994E-A568236C8EBF}" destId="{BEEBEEE3-76F6-420E-BDAC-B3BA89F78DC2}" srcOrd="1" destOrd="0" presId="urn:microsoft.com/office/officeart/2005/8/layout/radial1"/>
    <dgm:cxn modelId="{A26A1C41-B59E-4E23-9CCA-3B81C4E72595}" type="presOf" srcId="{D81C131F-1E06-4FAF-B7C0-1BD187F41A7F}" destId="{4F8236F9-DFD9-4784-B430-A7DF0CBD4A4B}" srcOrd="0" destOrd="0" presId="urn:microsoft.com/office/officeart/2005/8/layout/radial1"/>
    <dgm:cxn modelId="{EDAFBF65-9033-4C6E-9EC9-3B3F6F444B3C}" type="presOf" srcId="{46B90A12-F692-4D40-8B84-6ECC3A2CFC23}" destId="{4970BF0D-F55D-4FC6-B207-EAB06F1794A6}" srcOrd="1" destOrd="0" presId="urn:microsoft.com/office/officeart/2005/8/layout/radial1"/>
    <dgm:cxn modelId="{6580C265-F27C-4045-A883-5395D09F3075}" type="presOf" srcId="{E7BB2072-3EC0-4980-B6FB-4E02DDA4FB59}" destId="{A28E8C88-B8CD-424E-BFA8-40485D2183FE}" srcOrd="0" destOrd="0" presId="urn:microsoft.com/office/officeart/2005/8/layout/radial1"/>
    <dgm:cxn modelId="{37D6834F-DEA2-4569-B355-A2A52F385DF0}" srcId="{E7BB2072-3EC0-4980-B6FB-4E02DDA4FB59}" destId="{D81C131F-1E06-4FAF-B7C0-1BD187F41A7F}" srcOrd="2" destOrd="0" parTransId="{B3C8FC61-00FA-4FA3-994E-A568236C8EBF}" sibTransId="{0F0687EE-5746-4191-AD18-3E26D4000517}"/>
    <dgm:cxn modelId="{EF183D88-D53B-4C71-9937-07DC2BFE51F5}" type="presOf" srcId="{01AF4690-9900-4B0E-A69B-0FB234CCC696}" destId="{4B2E20FB-071E-40FF-922D-75B0B55239ED}" srcOrd="0" destOrd="0" presId="urn:microsoft.com/office/officeart/2005/8/layout/radial1"/>
    <dgm:cxn modelId="{7C5604A6-A730-4DBB-9015-16D233991145}" type="presOf" srcId="{5308A6F9-B0BF-4FFF-BF43-4EEB4B166F1C}" destId="{F62473C5-FA36-45CE-93EF-0BBC5935FC27}" srcOrd="0" destOrd="0" presId="urn:microsoft.com/office/officeart/2005/8/layout/radial1"/>
    <dgm:cxn modelId="{67FEE4AB-171A-433C-BD83-9B0080D2CCDA}" srcId="{E7BB2072-3EC0-4980-B6FB-4E02DDA4FB59}" destId="{01AF4690-9900-4B0E-A69B-0FB234CCC696}" srcOrd="3" destOrd="0" parTransId="{BC990716-79FB-477A-BFC9-C62480CA3262}" sibTransId="{D4C9CC97-AECF-49E5-A809-5384DEF8DD22}"/>
    <dgm:cxn modelId="{E99DA1B3-AF0E-4136-ABC9-DA283E49188D}" srcId="{E7BB2072-3EC0-4980-B6FB-4E02DDA4FB59}" destId="{5308A6F9-B0BF-4FFF-BF43-4EEB4B166F1C}" srcOrd="0" destOrd="0" parTransId="{43BD43FD-45F4-4AE0-9CC9-CE453D05787A}" sibTransId="{543B37CD-7843-47D2-8A59-3BCC57670814}"/>
    <dgm:cxn modelId="{9DEA66CD-E9B4-4746-9749-AA7FEC5D0A38}" type="presOf" srcId="{46B90A12-F692-4D40-8B84-6ECC3A2CFC23}" destId="{AA831EAC-801B-4697-8881-D1BDB7BFEE17}" srcOrd="0" destOrd="0" presId="urn:microsoft.com/office/officeart/2005/8/layout/radial1"/>
    <dgm:cxn modelId="{B43120EC-37CE-4943-A6AD-0F9110EBA3B9}" type="presOf" srcId="{43BD43FD-45F4-4AE0-9CC9-CE453D05787A}" destId="{B023DF74-AC75-4FF7-8CFF-7707CA8D7884}" srcOrd="0" destOrd="0" presId="urn:microsoft.com/office/officeart/2005/8/layout/radial1"/>
    <dgm:cxn modelId="{D1608481-8034-42A5-BE5A-55B0FF48C3F0}" type="presParOf" srcId="{C90E5019-CD2F-4B37-A972-A1DF9B5EF11F}" destId="{A28E8C88-B8CD-424E-BFA8-40485D2183FE}" srcOrd="0" destOrd="0" presId="urn:microsoft.com/office/officeart/2005/8/layout/radial1"/>
    <dgm:cxn modelId="{DF268689-C000-4E9F-A24B-3C5087E5DBE7}" type="presParOf" srcId="{C90E5019-CD2F-4B37-A972-A1DF9B5EF11F}" destId="{B023DF74-AC75-4FF7-8CFF-7707CA8D7884}" srcOrd="1" destOrd="0" presId="urn:microsoft.com/office/officeart/2005/8/layout/radial1"/>
    <dgm:cxn modelId="{8D4E74F9-4631-4276-93D9-F4FD63998A80}" type="presParOf" srcId="{B023DF74-AC75-4FF7-8CFF-7707CA8D7884}" destId="{8F8A6409-3811-4C5F-BDA2-A71CFE4E6270}" srcOrd="0" destOrd="0" presId="urn:microsoft.com/office/officeart/2005/8/layout/radial1"/>
    <dgm:cxn modelId="{1FD50980-B388-40CF-BC20-FAD1C9283AEE}" type="presParOf" srcId="{C90E5019-CD2F-4B37-A972-A1DF9B5EF11F}" destId="{F62473C5-FA36-45CE-93EF-0BBC5935FC27}" srcOrd="2" destOrd="0" presId="urn:microsoft.com/office/officeart/2005/8/layout/radial1"/>
    <dgm:cxn modelId="{5E210E0B-6C88-4F5E-85AC-BCF27716E2BB}" type="presParOf" srcId="{C90E5019-CD2F-4B37-A972-A1DF9B5EF11F}" destId="{AA831EAC-801B-4697-8881-D1BDB7BFEE17}" srcOrd="3" destOrd="0" presId="urn:microsoft.com/office/officeart/2005/8/layout/radial1"/>
    <dgm:cxn modelId="{5DB1175D-D597-4396-B81B-AA4261B349C6}" type="presParOf" srcId="{AA831EAC-801B-4697-8881-D1BDB7BFEE17}" destId="{4970BF0D-F55D-4FC6-B207-EAB06F1794A6}" srcOrd="0" destOrd="0" presId="urn:microsoft.com/office/officeart/2005/8/layout/radial1"/>
    <dgm:cxn modelId="{93189C6C-8A83-46DA-8CE6-445E6B7AE57B}" type="presParOf" srcId="{C90E5019-CD2F-4B37-A972-A1DF9B5EF11F}" destId="{1CD2EA53-9277-4D6B-B006-8AB912655664}" srcOrd="4" destOrd="0" presId="urn:microsoft.com/office/officeart/2005/8/layout/radial1"/>
    <dgm:cxn modelId="{E59050B8-DF51-4D03-A81F-BD4DF7CE3769}" type="presParOf" srcId="{C90E5019-CD2F-4B37-A972-A1DF9B5EF11F}" destId="{52925641-BAC2-487E-B432-3E6E99FFEF6F}" srcOrd="5" destOrd="0" presId="urn:microsoft.com/office/officeart/2005/8/layout/radial1"/>
    <dgm:cxn modelId="{0FC4CC2E-BBDA-412F-9C0C-F4F12493F66E}" type="presParOf" srcId="{52925641-BAC2-487E-B432-3E6E99FFEF6F}" destId="{BEEBEEE3-76F6-420E-BDAC-B3BA89F78DC2}" srcOrd="0" destOrd="0" presId="urn:microsoft.com/office/officeart/2005/8/layout/radial1"/>
    <dgm:cxn modelId="{6B371675-F1CE-4D95-B4AB-1B4E2E6E7B7A}" type="presParOf" srcId="{C90E5019-CD2F-4B37-A972-A1DF9B5EF11F}" destId="{4F8236F9-DFD9-4784-B430-A7DF0CBD4A4B}" srcOrd="6" destOrd="0" presId="urn:microsoft.com/office/officeart/2005/8/layout/radial1"/>
    <dgm:cxn modelId="{69FD8CD4-3C6A-43E1-A804-B4958D40E030}" type="presParOf" srcId="{C90E5019-CD2F-4B37-A972-A1DF9B5EF11F}" destId="{ABB415C7-EE3C-4F7A-BA3A-4EAAB633F294}" srcOrd="7" destOrd="0" presId="urn:microsoft.com/office/officeart/2005/8/layout/radial1"/>
    <dgm:cxn modelId="{FFF37BF4-9F9D-4A9E-8378-15FF934F538B}" type="presParOf" srcId="{ABB415C7-EE3C-4F7A-BA3A-4EAAB633F294}" destId="{70AA0D27-0E37-472F-9C6F-41F62864D161}" srcOrd="0" destOrd="0" presId="urn:microsoft.com/office/officeart/2005/8/layout/radial1"/>
    <dgm:cxn modelId="{6BB53C9A-6B0E-44FE-A9D4-AE0338C60206}" type="presParOf" srcId="{C90E5019-CD2F-4B37-A972-A1DF9B5EF11F}" destId="{4B2E20FB-071E-40FF-922D-75B0B55239ED}"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8E8C88-B8CD-424E-BFA8-40485D2183FE}">
      <dsp:nvSpPr>
        <dsp:cNvPr id="0" name=""/>
        <dsp:cNvSpPr/>
      </dsp:nvSpPr>
      <dsp:spPr>
        <a:xfrm>
          <a:off x="2097943" y="1666057"/>
          <a:ext cx="2014411" cy="1966957"/>
        </a:xfrm>
        <a:prstGeom prst="ellipse">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solidFill>
                <a:schemeClr val="tx1"/>
              </a:solidFill>
            </a:rPr>
            <a:t>CATEGORIES OF ACCOMPLICE</a:t>
          </a:r>
          <a:endParaRPr lang="en-IN" sz="2000" b="1" kern="1200" dirty="0">
            <a:solidFill>
              <a:schemeClr val="tx1"/>
            </a:solidFill>
          </a:endParaRPr>
        </a:p>
      </dsp:txBody>
      <dsp:txXfrm>
        <a:off x="2392947" y="1954111"/>
        <a:ext cx="1424403" cy="1390849"/>
      </dsp:txXfrm>
    </dsp:sp>
    <dsp:sp modelId="{B023DF74-AC75-4FF7-8CFF-7707CA8D7884}">
      <dsp:nvSpPr>
        <dsp:cNvPr id="0" name=""/>
        <dsp:cNvSpPr/>
      </dsp:nvSpPr>
      <dsp:spPr>
        <a:xfrm rot="16200000">
          <a:off x="3011950" y="1551711"/>
          <a:ext cx="186398" cy="42293"/>
        </a:xfrm>
        <a:custGeom>
          <a:avLst/>
          <a:gdLst/>
          <a:ahLst/>
          <a:cxnLst/>
          <a:rect l="0" t="0" r="0" b="0"/>
          <a:pathLst>
            <a:path>
              <a:moveTo>
                <a:pt x="0" y="21146"/>
              </a:moveTo>
              <a:lnTo>
                <a:pt x="186398" y="21146"/>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3100489" y="1568198"/>
        <a:ext cx="9319" cy="9319"/>
      </dsp:txXfrm>
    </dsp:sp>
    <dsp:sp modelId="{F62473C5-FA36-45CE-93EF-0BBC5935FC27}">
      <dsp:nvSpPr>
        <dsp:cNvPr id="0" name=""/>
        <dsp:cNvSpPr/>
      </dsp:nvSpPr>
      <dsp:spPr>
        <a:xfrm>
          <a:off x="2375544" y="20447"/>
          <a:ext cx="1459210" cy="1459210"/>
        </a:xfrm>
        <a:prstGeom prst="ellipse">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Principal Offender of First Degree</a:t>
          </a:r>
          <a:endParaRPr lang="en-IN" sz="1800" b="1" kern="1200" dirty="0"/>
        </a:p>
      </dsp:txBody>
      <dsp:txXfrm>
        <a:off x="2589240" y="234143"/>
        <a:ext cx="1031818" cy="1031818"/>
      </dsp:txXfrm>
    </dsp:sp>
    <dsp:sp modelId="{AA831EAC-801B-4697-8881-D1BDB7BFEE17}">
      <dsp:nvSpPr>
        <dsp:cNvPr id="0" name=""/>
        <dsp:cNvSpPr/>
      </dsp:nvSpPr>
      <dsp:spPr>
        <a:xfrm>
          <a:off x="4112355" y="2628389"/>
          <a:ext cx="162672" cy="42293"/>
        </a:xfrm>
        <a:custGeom>
          <a:avLst/>
          <a:gdLst/>
          <a:ahLst/>
          <a:cxnLst/>
          <a:rect l="0" t="0" r="0" b="0"/>
          <a:pathLst>
            <a:path>
              <a:moveTo>
                <a:pt x="0" y="21146"/>
              </a:moveTo>
              <a:lnTo>
                <a:pt x="162672" y="21146"/>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4189624" y="2645469"/>
        <a:ext cx="8133" cy="8133"/>
      </dsp:txXfrm>
    </dsp:sp>
    <dsp:sp modelId="{1CD2EA53-9277-4D6B-B006-8AB912655664}">
      <dsp:nvSpPr>
        <dsp:cNvPr id="0" name=""/>
        <dsp:cNvSpPr/>
      </dsp:nvSpPr>
      <dsp:spPr>
        <a:xfrm>
          <a:off x="4275027" y="1919931"/>
          <a:ext cx="1459210" cy="1459210"/>
        </a:xfrm>
        <a:prstGeom prst="ellipse">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Principal Offender of Second Degree</a:t>
          </a:r>
          <a:endParaRPr lang="en-IN" sz="1800" b="1" kern="1200" dirty="0"/>
        </a:p>
      </dsp:txBody>
      <dsp:txXfrm>
        <a:off x="4488723" y="2133627"/>
        <a:ext cx="1031818" cy="1031818"/>
      </dsp:txXfrm>
    </dsp:sp>
    <dsp:sp modelId="{52925641-BAC2-487E-B432-3E6E99FFEF6F}">
      <dsp:nvSpPr>
        <dsp:cNvPr id="0" name=""/>
        <dsp:cNvSpPr/>
      </dsp:nvSpPr>
      <dsp:spPr>
        <a:xfrm rot="5400000">
          <a:off x="3011950" y="3705067"/>
          <a:ext cx="186398" cy="42293"/>
        </a:xfrm>
        <a:custGeom>
          <a:avLst/>
          <a:gdLst/>
          <a:ahLst/>
          <a:cxnLst/>
          <a:rect l="0" t="0" r="0" b="0"/>
          <a:pathLst>
            <a:path>
              <a:moveTo>
                <a:pt x="0" y="21146"/>
              </a:moveTo>
              <a:lnTo>
                <a:pt x="186398" y="21146"/>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a:off x="3100489" y="3721554"/>
        <a:ext cx="9319" cy="9319"/>
      </dsp:txXfrm>
    </dsp:sp>
    <dsp:sp modelId="{4F8236F9-DFD9-4784-B430-A7DF0CBD4A4B}">
      <dsp:nvSpPr>
        <dsp:cNvPr id="0" name=""/>
        <dsp:cNvSpPr/>
      </dsp:nvSpPr>
      <dsp:spPr>
        <a:xfrm>
          <a:off x="2375544" y="3819414"/>
          <a:ext cx="1459210" cy="1459210"/>
        </a:xfrm>
        <a:prstGeom prst="ellipse">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t>Accessory before the fact</a:t>
          </a:r>
          <a:endParaRPr lang="en-IN" sz="1800" b="1" kern="1200" dirty="0"/>
        </a:p>
      </dsp:txBody>
      <dsp:txXfrm>
        <a:off x="2589240" y="4033110"/>
        <a:ext cx="1031818" cy="1031818"/>
      </dsp:txXfrm>
    </dsp:sp>
    <dsp:sp modelId="{ABB415C7-EE3C-4F7A-BA3A-4EAAB633F294}">
      <dsp:nvSpPr>
        <dsp:cNvPr id="0" name=""/>
        <dsp:cNvSpPr/>
      </dsp:nvSpPr>
      <dsp:spPr>
        <a:xfrm rot="10800000">
          <a:off x="1935271" y="2628389"/>
          <a:ext cx="162672" cy="42293"/>
        </a:xfrm>
        <a:custGeom>
          <a:avLst/>
          <a:gdLst/>
          <a:ahLst/>
          <a:cxnLst/>
          <a:rect l="0" t="0" r="0" b="0"/>
          <a:pathLst>
            <a:path>
              <a:moveTo>
                <a:pt x="0" y="21146"/>
              </a:moveTo>
              <a:lnTo>
                <a:pt x="162672" y="21146"/>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IN" sz="500" kern="1200"/>
        </a:p>
      </dsp:txBody>
      <dsp:txXfrm rot="10800000">
        <a:off x="2012540" y="2645469"/>
        <a:ext cx="8133" cy="8133"/>
      </dsp:txXfrm>
    </dsp:sp>
    <dsp:sp modelId="{4B2E20FB-071E-40FF-922D-75B0B55239ED}">
      <dsp:nvSpPr>
        <dsp:cNvPr id="0" name=""/>
        <dsp:cNvSpPr/>
      </dsp:nvSpPr>
      <dsp:spPr>
        <a:xfrm>
          <a:off x="476060" y="1919931"/>
          <a:ext cx="1459210" cy="1459210"/>
        </a:xfrm>
        <a:prstGeom prst="ellipse">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b="1" kern="1200" dirty="0"/>
            <a:t>Accessory after the fact</a:t>
          </a:r>
          <a:endParaRPr lang="en-IN" sz="1900" b="1" kern="1200" dirty="0"/>
        </a:p>
      </dsp:txBody>
      <dsp:txXfrm>
        <a:off x="689756" y="2133627"/>
        <a:ext cx="1031818" cy="1031818"/>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3DC2751-278C-4682-9C3F-0FF7B4FCFAE7}" type="datetimeFigureOut">
              <a:rPr lang="en-US" smtClean="0"/>
              <a:t>4/13/2020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E286890-466E-41CD-A28A-B1EBDF22CA33}" type="slidenum">
              <a:rPr lang="en-US" smtClean="0"/>
              <a:t>‹#›</a:t>
            </a:fld>
            <a:endParaRPr lang="en-US" dirty="0"/>
          </a:p>
        </p:txBody>
      </p:sp>
    </p:spTree>
    <p:extLst>
      <p:ext uri="{BB962C8B-B14F-4D97-AF65-F5344CB8AC3E}">
        <p14:creationId xmlns:p14="http://schemas.microsoft.com/office/powerpoint/2010/main" val="1586294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FF0845-D09E-4AF9-9623-EA7EA0297EF3}" type="datetimeFigureOut">
              <a:rPr lang="en-US" smtClean="0"/>
              <a:t>4/13/2020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7CD11A-EED3-40CE-98A3-28FEE84867B3}" type="slidenum">
              <a:rPr lang="en-US" smtClean="0"/>
              <a:t>‹#›</a:t>
            </a:fld>
            <a:endParaRPr lang="en-US" dirty="0"/>
          </a:p>
        </p:txBody>
      </p:sp>
    </p:spTree>
    <p:extLst>
      <p:ext uri="{BB962C8B-B14F-4D97-AF65-F5344CB8AC3E}">
        <p14:creationId xmlns:p14="http://schemas.microsoft.com/office/powerpoint/2010/main" val="199576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7CD11A-EED3-40CE-98A3-28FEE84867B3}" type="slidenum">
              <a:rPr lang="en-US" smtClean="0"/>
              <a:t>1</a:t>
            </a:fld>
            <a:endParaRPr lang="en-US" dirty="0"/>
          </a:p>
        </p:txBody>
      </p:sp>
    </p:spTree>
    <p:extLst>
      <p:ext uri="{BB962C8B-B14F-4D97-AF65-F5344CB8AC3E}">
        <p14:creationId xmlns:p14="http://schemas.microsoft.com/office/powerpoint/2010/main" val="24911602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inv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ctr">
              <a:defRPr sz="6000">
                <a:solidFill>
                  <a:schemeClr val="tx2">
                    <a:lumMod val="20000"/>
                    <a:lumOff val="80000"/>
                  </a:schemeClr>
                </a:solidFill>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409693A-2307-4FDC-9539-08DC9083DDED}" type="datetime1">
              <a:rPr lang="en-US" smtClean="0"/>
              <a:t>4/13/2020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2819406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hasCustomPrompt="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0011EA7-B10E-4739-92FE-8993461CC0B7}" type="datetime1">
              <a:rPr lang="en-US" smtClean="0"/>
              <a:t>4/13/2020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4079542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91661"/>
            <a:ext cx="2628900" cy="490903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691661"/>
            <a:ext cx="7734300" cy="49090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5DC13F-2D2A-49BA-966D-6530A12E7C15}" type="datetime1">
              <a:rPr lang="en-US" smtClean="0"/>
              <a:t>4/13/2020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179250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hasCustomPrompt="1"/>
          </p:nvPr>
        </p:nvSpPr>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320E1C1-C26F-4479-A8BD-144B4C139DA5}" type="datetime1">
              <a:rPr lang="en-US" smtClean="0"/>
              <a:t>4/13/2020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2361943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709738"/>
            <a:ext cx="10515600" cy="2862262"/>
          </a:xfrm>
        </p:spPr>
        <p:txBody>
          <a:bodyPr anchor="b"/>
          <a:lstStyle>
            <a:lvl1pPr>
              <a:lnSpc>
                <a:spcPct val="100000"/>
              </a:lnSpc>
              <a:defRPr sz="6000"/>
            </a:lvl1pPr>
          </a:lstStyle>
          <a:p>
            <a:r>
              <a:rPr lang="en-US"/>
              <a:t>Click to edit Master title style</a:t>
            </a:r>
          </a:p>
        </p:txBody>
      </p:sp>
      <p:sp>
        <p:nvSpPr>
          <p:cNvPr id="3" name="Text Placeholder 2"/>
          <p:cNvSpPr>
            <a:spLocks noGrp="1"/>
          </p:cNvSpPr>
          <p:nvPr>
            <p:ph type="body" idx="1"/>
          </p:nvPr>
        </p:nvSpPr>
        <p:spPr>
          <a:xfrm>
            <a:off x="457200" y="4589463"/>
            <a:ext cx="10515600" cy="1500187"/>
          </a:xfrm>
        </p:spPr>
        <p:txBody>
          <a:bodyPr/>
          <a:lstStyle>
            <a:lvl1pPr marL="0" indent="0">
              <a:buNone/>
              <a:defRPr sz="2400" b="1">
                <a:solidFill>
                  <a:schemeClr val="tx2">
                    <a:lumMod val="50000"/>
                  </a:schemeClr>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BF519E61-C2D6-49AB-83F2-8FC9FEFBDAFD}" type="datetime1">
              <a:rPr lang="en-US" smtClean="0"/>
              <a:t>4/13/2020</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2731272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hasCustomPrompt="1"/>
          </p:nvPr>
        </p:nvSpPr>
        <p:spPr>
          <a:xfrm>
            <a:off x="457200" y="1825625"/>
            <a:ext cx="4892040" cy="4351338"/>
          </a:xfrm>
        </p:spPr>
        <p:txBody>
          <a:bodyPr vert="horz" lIns="91440" tIns="45720" rIns="91440" bIns="45720" rtlCol="0">
            <a:normAutofit/>
          </a:bodyPr>
          <a:lstStyle>
            <a:lvl1pPr>
              <a:defRPr lang="en-US" baseline="0" noProof="0" dirty="0" smtClean="0">
                <a:solidFill>
                  <a:schemeClr val="bg1"/>
                </a:solidFill>
              </a:defRPr>
            </a:lvl1pPr>
            <a:lvl2pPr>
              <a:defRPr lang="en-US" baseline="0" noProof="0" dirty="0" smtClean="0">
                <a:solidFill>
                  <a:schemeClr val="bg1"/>
                </a:solidFill>
              </a:defRPr>
            </a:lvl2pPr>
            <a:lvl3pPr>
              <a:defRPr lang="en-US" baseline="0" noProof="0" dirty="0" smtClean="0">
                <a:solidFill>
                  <a:schemeClr val="bg1"/>
                </a:solidFill>
              </a:defRPr>
            </a:lvl3pPr>
            <a:lvl4pPr>
              <a:defRPr lang="en-US" baseline="0" noProof="0" dirty="0" smtClean="0">
                <a:solidFill>
                  <a:schemeClr val="bg1"/>
                </a:solidFill>
              </a:defRPr>
            </a:lvl4pPr>
            <a:lvl5pPr>
              <a:defRPr lang="en-US" baseline="0" noProof="0" dirty="0" smtClean="0">
                <a:solidFill>
                  <a:schemeClr val="bg1"/>
                </a:solidFill>
              </a:defRPr>
            </a:lvl5pPr>
            <a:lvl6pPr>
              <a:defRPr sz="1800"/>
            </a:lvl6pPr>
            <a:lvl7pPr>
              <a:defRPr sz="1800"/>
            </a:lvl7pPr>
            <a:lvl8pPr>
              <a:defRPr sz="1800"/>
            </a:lvl8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kumimoji="0" lang="en-US" sz="1800" b="0" i="0" u="none" strike="noStrike" kern="1200" cap="none" spc="0" normalizeH="0" baseline="0" noProof="0" dirty="0">
              <a:ln>
                <a:noFill/>
              </a:ln>
              <a:solidFill>
                <a:srgbClr val="E9E5DC"/>
              </a:solidFill>
              <a:effectLst/>
              <a:uLnTx/>
              <a:uFillTx/>
              <a:latin typeface="+mn-lt"/>
            </a:endParaRPr>
          </a:p>
        </p:txBody>
      </p:sp>
      <p:sp>
        <p:nvSpPr>
          <p:cNvPr id="4" name="Content Placeholder 3"/>
          <p:cNvSpPr>
            <a:spLocks noGrp="1"/>
          </p:cNvSpPr>
          <p:nvPr>
            <p:ph sz="half" idx="2" hasCustomPrompt="1"/>
          </p:nvPr>
        </p:nvSpPr>
        <p:spPr>
          <a:xfrm>
            <a:off x="5650524" y="1825625"/>
            <a:ext cx="4892040" cy="4351338"/>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noProof="0" dirty="0" smtClean="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kumimoji="0" lang="en-US" sz="1800" b="0" i="0" u="none" strike="noStrike" kern="1200" cap="none" spc="0" normalizeH="0" baseline="0" noProof="0" dirty="0">
              <a:ln>
                <a:noFill/>
              </a:ln>
              <a:solidFill>
                <a:srgbClr val="E9E5DC"/>
              </a:solidFill>
              <a:effectLst/>
              <a:uLnTx/>
              <a:uFillTx/>
              <a:latin typeface="+mn-lt"/>
            </a:endParaRPr>
          </a:p>
        </p:txBody>
      </p:sp>
      <p:sp>
        <p:nvSpPr>
          <p:cNvPr id="5" name="Date Placeholder 4"/>
          <p:cNvSpPr>
            <a:spLocks noGrp="1"/>
          </p:cNvSpPr>
          <p:nvPr>
            <p:ph type="dt" sz="half" idx="10"/>
          </p:nvPr>
        </p:nvSpPr>
        <p:spPr/>
        <p:txBody>
          <a:bodyPr/>
          <a:lstStyle/>
          <a:p>
            <a:fld id="{047BE74F-367A-4D3C-8AA7-FA60CCA05EAE}" type="datetime1">
              <a:rPr lang="en-US" smtClean="0"/>
              <a:t>4/13/2020</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4183930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39150"/>
            <a:ext cx="10094976" cy="1152144"/>
          </a:xfrm>
        </p:spPr>
        <p:txBody>
          <a:bodyPr/>
          <a:lstStyle/>
          <a:p>
            <a:r>
              <a:rPr lang="en-US"/>
              <a:t>Click to edit Master title style</a:t>
            </a:r>
            <a:endParaRPr lang="en-US" dirty="0"/>
          </a:p>
        </p:txBody>
      </p:sp>
      <p:sp>
        <p:nvSpPr>
          <p:cNvPr id="3" name="Text Placeholder 2"/>
          <p:cNvSpPr>
            <a:spLocks noGrp="1"/>
          </p:cNvSpPr>
          <p:nvPr>
            <p:ph type="body" idx="1"/>
          </p:nvPr>
        </p:nvSpPr>
        <p:spPr>
          <a:xfrm>
            <a:off x="457200" y="1828800"/>
            <a:ext cx="489204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hasCustomPrompt="1"/>
          </p:nvPr>
        </p:nvSpPr>
        <p:spPr>
          <a:xfrm>
            <a:off x="457200" y="2498723"/>
            <a:ext cx="4892040" cy="3101977"/>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noProof="0" dirty="0" smtClean="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kumimoji="0" lang="en-US" sz="1800" b="0" i="0" u="none" strike="noStrike" kern="1200" cap="none" spc="0" normalizeH="0" baseline="0" noProof="0" dirty="0">
              <a:ln>
                <a:noFill/>
              </a:ln>
              <a:solidFill>
                <a:srgbClr val="E9E5DC"/>
              </a:solidFill>
              <a:effectLst/>
              <a:uLnTx/>
              <a:uFillTx/>
              <a:latin typeface="+mn-lt"/>
            </a:endParaRPr>
          </a:p>
        </p:txBody>
      </p:sp>
      <p:sp>
        <p:nvSpPr>
          <p:cNvPr id="5" name="Text Placeholder 4"/>
          <p:cNvSpPr>
            <a:spLocks noGrp="1"/>
          </p:cNvSpPr>
          <p:nvPr>
            <p:ph type="body" sz="quarter" idx="3"/>
          </p:nvPr>
        </p:nvSpPr>
        <p:spPr>
          <a:xfrm>
            <a:off x="5656753" y="1828800"/>
            <a:ext cx="489204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hasCustomPrompt="1"/>
          </p:nvPr>
        </p:nvSpPr>
        <p:spPr>
          <a:xfrm>
            <a:off x="5656753" y="2498723"/>
            <a:ext cx="4892040" cy="3101977"/>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noProof="0" dirty="0" smtClean="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kumimoji="0" lang="en-US" sz="1800" b="0" i="0" u="none" strike="noStrike" kern="1200" cap="none" spc="0" normalizeH="0" baseline="0" noProof="0" dirty="0">
              <a:ln>
                <a:noFill/>
              </a:ln>
              <a:solidFill>
                <a:srgbClr val="E9E5DC"/>
              </a:solidFill>
              <a:effectLst/>
              <a:uLnTx/>
              <a:uFillTx/>
              <a:latin typeface="+mn-lt"/>
            </a:endParaRPr>
          </a:p>
        </p:txBody>
      </p:sp>
      <p:sp>
        <p:nvSpPr>
          <p:cNvPr id="7" name="Date Placeholder 6"/>
          <p:cNvSpPr>
            <a:spLocks noGrp="1"/>
          </p:cNvSpPr>
          <p:nvPr>
            <p:ph type="dt" sz="half" idx="10"/>
          </p:nvPr>
        </p:nvSpPr>
        <p:spPr/>
        <p:txBody>
          <a:bodyPr/>
          <a:lstStyle/>
          <a:p>
            <a:fld id="{A79E3F9C-6465-4987-8E4E-615CFD4753AA}" type="datetime1">
              <a:rPr lang="en-US" smtClean="0"/>
              <a:t>4/13/2020</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3405661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49EFD6-3C20-43C6-9E75-1A9D48D9576F}" type="datetime1">
              <a:rPr lang="en-US" smtClean="0"/>
              <a:t>4/13/2020</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3363858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493D5A-A484-46EE-9DC8-9A16BFF8327E}" type="datetime1">
              <a:rPr lang="en-US" smtClean="0"/>
              <a:t>4/13/2020</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1927605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599"/>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hasCustomPrompt="1"/>
          </p:nvPr>
        </p:nvSpPr>
        <p:spPr>
          <a:xfrm>
            <a:off x="4800600" y="987425"/>
            <a:ext cx="5753100" cy="4613275"/>
          </a:xfrm>
        </p:spPr>
        <p:txBody>
          <a:bodyPr vert="horz" lIns="91440" tIns="45720" rIns="91440" bIns="45720" rtlCol="0">
            <a:normAutofit/>
          </a:bodyPr>
          <a:lstStyle>
            <a:lvl1pPr>
              <a:defRPr lang="en-US" dirty="0" smtClean="0"/>
            </a:lvl1pPr>
            <a:lvl2pPr>
              <a:defRPr lang="en-US" dirty="0" smtClean="0"/>
            </a:lvl2pPr>
            <a:lvl3pPr>
              <a:defRPr lang="en-US" dirty="0" smtClean="0"/>
            </a:lvl3pPr>
            <a:lvl4pPr>
              <a:defRPr lang="en-US" dirty="0" smtClean="0"/>
            </a:lvl4pPr>
            <a:lvl5pPr>
              <a:defRPr lang="en-US" noProof="0" dirty="0" smtClean="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kumimoji="0" lang="en-US" sz="1800" b="0" i="0" u="none" strike="noStrike" kern="1200" cap="none" spc="0" normalizeH="0" baseline="0" noProof="0" dirty="0">
              <a:ln>
                <a:noFill/>
              </a:ln>
              <a:solidFill>
                <a:srgbClr val="E9E5DC"/>
              </a:solidFill>
              <a:effectLst/>
              <a:uLnTx/>
              <a:uFillTx/>
              <a:latin typeface="+mn-lt"/>
            </a:endParaRPr>
          </a:p>
        </p:txBody>
      </p:sp>
      <p:sp>
        <p:nvSpPr>
          <p:cNvPr id="4" name="Text Placeholder 3"/>
          <p:cNvSpPr>
            <a:spLocks noGrp="1"/>
          </p:cNvSpPr>
          <p:nvPr>
            <p:ph type="body" sz="half" idx="2"/>
          </p:nvPr>
        </p:nvSpPr>
        <p:spPr>
          <a:xfrm>
            <a:off x="457200" y="2254249"/>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287BC8-78D1-4FEB-9D4F-E22E45CC04F7}" type="datetime1">
              <a:rPr lang="en-US" smtClean="0"/>
              <a:t>4/13/2020</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1287721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599"/>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800600" y="987425"/>
            <a:ext cx="5753100" cy="46132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254249"/>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568210-870C-4A62-9D1B-4B25162550AB}" type="datetime1">
              <a:rPr lang="en-US" smtClean="0"/>
              <a:t>4/13/2020</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E5B29C50-D6F1-4DB6-9B68-F4CD3996E9CF}" type="slidenum">
              <a:rPr lang="en-US" smtClean="0"/>
              <a:t>‹#›</a:t>
            </a:fld>
            <a:endParaRPr lang="en-US" dirty="0"/>
          </a:p>
        </p:txBody>
      </p:sp>
    </p:spTree>
    <p:extLst>
      <p:ext uri="{BB962C8B-B14F-4D97-AF65-F5344CB8AC3E}">
        <p14:creationId xmlns:p14="http://schemas.microsoft.com/office/powerpoint/2010/main" val="569576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39793"/>
            <a:ext cx="10096500" cy="115090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825625"/>
            <a:ext cx="10096500" cy="377800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2">
                    <a:lumMod val="20000"/>
                    <a:lumOff val="80000"/>
                  </a:schemeClr>
                </a:solidFill>
              </a:defRPr>
            </a:lvl1pPr>
          </a:lstStyle>
          <a:p>
            <a:fld id="{00CABDA2-EB00-4A4D-86B7-63E286A484E5}" type="datetime1">
              <a:rPr lang="en-US" smtClean="0"/>
              <a:t>4/13/2020</a:t>
            </a:fld>
            <a:endParaRPr lang="en-US" dirty="0"/>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2">
                    <a:lumMod val="20000"/>
                    <a:lumOff val="80000"/>
                  </a:schemeClr>
                </a:solidFill>
              </a:defRPr>
            </a:lvl1pPr>
          </a:lstStyle>
          <a:p>
            <a:r>
              <a:rPr lang="en-US" dirty="0"/>
              <a:t>Add a footer</a:t>
            </a:r>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2">
                    <a:lumMod val="20000"/>
                    <a:lumOff val="80000"/>
                  </a:schemeClr>
                </a:solidFill>
              </a:defRPr>
            </a:lvl1pPr>
          </a:lstStyle>
          <a:p>
            <a:fld id="{E5B29C50-D6F1-4DB6-9B68-F4CD3996E9CF}" type="slidenum">
              <a:rPr lang="en-US" smtClean="0"/>
              <a:pPr/>
              <a:t>‹#›</a:t>
            </a:fld>
            <a:endParaRPr lang="en-US" dirty="0"/>
          </a:p>
        </p:txBody>
      </p:sp>
    </p:spTree>
    <p:extLst>
      <p:ext uri="{BB962C8B-B14F-4D97-AF65-F5344CB8AC3E}">
        <p14:creationId xmlns:p14="http://schemas.microsoft.com/office/powerpoint/2010/main" val="1656484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ts val="4000"/>
        </a:lnSpc>
        <a:spcBef>
          <a:spcPct val="0"/>
        </a:spcBef>
        <a:buNone/>
        <a:defRPr sz="4000" b="1" kern="1200" cap="none" spc="0">
          <a:ln w="12700" cmpd="sng">
            <a:noFill/>
            <a:prstDash val="solid"/>
          </a:ln>
          <a:solidFill>
            <a:schemeClr val="accent4">
              <a:lumMod val="50000"/>
            </a:schemeClr>
          </a:solidFill>
          <a:effectLst>
            <a:outerShdw blurRad="38100" dist="38100" dir="2700000" algn="tl">
              <a:srgbClr val="000000">
                <a:alpha val="43000"/>
              </a:srgbClr>
            </a:outerShdw>
          </a:effectLst>
          <a:latin typeface="+mj-lt"/>
          <a:ea typeface="+mj-ea"/>
          <a:cs typeface="+mj-cs"/>
        </a:defRPr>
      </a:lvl1pPr>
    </p:titleStyle>
    <p:bodyStyle>
      <a:lvl1pPr marL="2286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2000" kern="1200">
          <a:solidFill>
            <a:schemeClr val="bg1"/>
          </a:solidFill>
          <a:latin typeface="+mn-lt"/>
          <a:ea typeface="+mn-ea"/>
          <a:cs typeface="+mn-cs"/>
        </a:defRPr>
      </a:lvl2pPr>
      <a:lvl3pPr marL="11430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2"/>
          </a:solidFill>
          <a:latin typeface="+mn-lt"/>
          <a:ea typeface="+mn-ea"/>
          <a:cs typeface="+mn-cs"/>
        </a:defRPr>
      </a:lvl6pPr>
      <a:lvl7pPr marL="29718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2"/>
          </a:solidFill>
          <a:latin typeface="+mn-lt"/>
          <a:ea typeface="+mn-ea"/>
          <a:cs typeface="+mn-cs"/>
        </a:defRPr>
      </a:lvl7pPr>
      <a:lvl8pPr marL="34290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2"/>
          </a:solidFill>
          <a:latin typeface="+mn-lt"/>
          <a:ea typeface="+mn-ea"/>
          <a:cs typeface="+mn-cs"/>
        </a:defRPr>
      </a:lvl8pPr>
      <a:lvl9pPr marL="3886200" indent="-228600" algn="l" defTabSz="914400" rtl="0" eaLnBrk="1" latinLnBrk="0" hangingPunct="1">
        <a:lnSpc>
          <a:spcPct val="90000"/>
        </a:lnSpc>
        <a:spcBef>
          <a:spcPct val="30000"/>
        </a:spcBef>
        <a:buClr>
          <a:schemeClr val="bg1"/>
        </a:buClr>
        <a:buSzPct val="70000"/>
        <a:buFont typeface="Arial" panose="020B0604020202020204" pitchFamily="34" charset="0"/>
        <a:buChar char="•"/>
        <a:defRPr sz="1800" kern="1200">
          <a:solidFill>
            <a:schemeClr val="bg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288" userDrawn="1">
          <p15:clr>
            <a:srgbClr val="F26B43"/>
          </p15:clr>
        </p15:guide>
        <p15:guide id="3" pos="6648" userDrawn="1">
          <p15:clr>
            <a:srgbClr val="F26B43"/>
          </p15:clr>
        </p15:guide>
        <p15:guide id="4" orient="horz" pos="3528" userDrawn="1">
          <p15:clr>
            <a:srgbClr val="F26B43"/>
          </p15:clr>
        </p15:guide>
        <p15:guide id="5" orient="horz" pos="112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a:t>ACCOMPLICE EVIDENCE</a:t>
            </a:r>
          </a:p>
        </p:txBody>
      </p:sp>
      <p:sp>
        <p:nvSpPr>
          <p:cNvPr id="3" name="Subtitle 2"/>
          <p:cNvSpPr>
            <a:spLocks noGrp="1"/>
          </p:cNvSpPr>
          <p:nvPr>
            <p:ph type="subTitle" idx="1"/>
          </p:nvPr>
        </p:nvSpPr>
        <p:spPr>
          <a:xfrm>
            <a:off x="1524000" y="4733924"/>
            <a:ext cx="9144000" cy="857251"/>
          </a:xfrm>
        </p:spPr>
        <p:txBody>
          <a:bodyPr>
            <a:normAutofit lnSpcReduction="10000"/>
          </a:bodyPr>
          <a:lstStyle/>
          <a:p>
            <a:r>
              <a:rPr lang="en-US" b="1" dirty="0"/>
              <a:t>© Sumiti Ahuja, Assistant Professor, Law Centre-II, Faculty of Law, </a:t>
            </a:r>
          </a:p>
          <a:p>
            <a:r>
              <a:rPr lang="en-US" b="1" dirty="0"/>
              <a:t>University of Delhi</a:t>
            </a:r>
          </a:p>
        </p:txBody>
      </p:sp>
    </p:spTree>
    <p:extLst>
      <p:ext uri="{BB962C8B-B14F-4D97-AF65-F5344CB8AC3E}">
        <p14:creationId xmlns:p14="http://schemas.microsoft.com/office/powerpoint/2010/main" val="1990881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8D7D79-64E9-4324-BAF4-61981012D906}"/>
              </a:ext>
            </a:extLst>
          </p:cNvPr>
          <p:cNvSpPr>
            <a:spLocks noGrp="1"/>
          </p:cNvSpPr>
          <p:nvPr>
            <p:ph idx="4294967295"/>
          </p:nvPr>
        </p:nvSpPr>
        <p:spPr>
          <a:xfrm>
            <a:off x="588723" y="961327"/>
            <a:ext cx="10096500" cy="4775593"/>
          </a:xfrm>
        </p:spPr>
        <p:txBody>
          <a:bodyPr>
            <a:normAutofit lnSpcReduction="10000"/>
          </a:bodyPr>
          <a:lstStyle/>
          <a:p>
            <a:pPr marL="0" indent="0">
              <a:buNone/>
            </a:pPr>
            <a:r>
              <a:rPr lang="en-US" sz="3200" b="1" u="sng" dirty="0">
                <a:solidFill>
                  <a:schemeClr val="tx1"/>
                </a:solidFill>
              </a:rPr>
              <a:t>Importance of Sections 114 and 133, IEA, and Necessity of Corroboration</a:t>
            </a:r>
            <a:endParaRPr lang="en-US" sz="2800" b="1" u="sng" dirty="0">
              <a:solidFill>
                <a:schemeClr val="tx1"/>
              </a:solidFill>
            </a:endParaRPr>
          </a:p>
          <a:p>
            <a:pPr algn="just"/>
            <a:r>
              <a:rPr lang="en-US" sz="2800" dirty="0">
                <a:solidFill>
                  <a:schemeClr val="tx1"/>
                </a:solidFill>
              </a:rPr>
              <a:t>Section 133 of the IEA, 1872, describes about competency of accomplice. It provides: “An accomplice shall be a competent witness against an accused person; and a conviction is not illegal merely because it proceeds upon the uncorroborated testimony of an accomplice”.</a:t>
            </a:r>
          </a:p>
          <a:p>
            <a:pPr algn="just"/>
            <a:r>
              <a:rPr lang="en-US" sz="2800" dirty="0">
                <a:solidFill>
                  <a:schemeClr val="tx1"/>
                </a:solidFill>
              </a:rPr>
              <a:t>Illustration (b) to section 114, IEA, states that  an accomplice is unworthy of credit, unless he is corroborated in material particulars.</a:t>
            </a:r>
          </a:p>
          <a:p>
            <a:pPr algn="just"/>
            <a:r>
              <a:rPr lang="en-US" sz="2800" dirty="0">
                <a:solidFill>
                  <a:schemeClr val="tx1"/>
                </a:solidFill>
              </a:rPr>
              <a:t>Reading above two provisions, it is clear that the most important issue with respect to accomplice evidence is that of corroboration.</a:t>
            </a:r>
          </a:p>
          <a:p>
            <a:pPr algn="just"/>
            <a:endParaRPr lang="en-US" sz="2800" dirty="0">
              <a:solidFill>
                <a:schemeClr val="tx1"/>
              </a:solidFill>
            </a:endParaRPr>
          </a:p>
          <a:p>
            <a:pPr algn="just"/>
            <a:endParaRPr lang="en-IN" sz="2800" dirty="0">
              <a:solidFill>
                <a:schemeClr val="tx1"/>
              </a:solidFill>
            </a:endParaRPr>
          </a:p>
        </p:txBody>
      </p:sp>
    </p:spTree>
    <p:extLst>
      <p:ext uri="{BB962C8B-B14F-4D97-AF65-F5344CB8AC3E}">
        <p14:creationId xmlns:p14="http://schemas.microsoft.com/office/powerpoint/2010/main" val="3041847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C61ED8-9118-4679-9D54-AE646AA5FCBB}"/>
              </a:ext>
            </a:extLst>
          </p:cNvPr>
          <p:cNvSpPr>
            <a:spLocks noGrp="1"/>
          </p:cNvSpPr>
          <p:nvPr>
            <p:ph idx="4294967295"/>
          </p:nvPr>
        </p:nvSpPr>
        <p:spPr>
          <a:xfrm>
            <a:off x="563671" y="1074062"/>
            <a:ext cx="10096500" cy="4211921"/>
          </a:xfrm>
        </p:spPr>
        <p:txBody>
          <a:bodyPr>
            <a:normAutofit/>
          </a:bodyPr>
          <a:lstStyle/>
          <a:p>
            <a:pPr algn="just"/>
            <a:r>
              <a:rPr lang="en-US" sz="3200" dirty="0">
                <a:solidFill>
                  <a:schemeClr val="tx1"/>
                </a:solidFill>
              </a:rPr>
              <a:t>Insistence upon corroboration is based on the rule of caution and is not a rule of law.</a:t>
            </a:r>
          </a:p>
          <a:p>
            <a:pPr algn="just"/>
            <a:r>
              <a:rPr lang="en-US" sz="3200" dirty="0">
                <a:solidFill>
                  <a:schemeClr val="tx1"/>
                </a:solidFill>
              </a:rPr>
              <a:t>Joint reading of both sections points out that: ‘a conviction based on the uncorroborated testimony of an accomplice is not illegal, but according to prudence it is not safe to rely upon uncorroborated evidence of accomplice and thus judges must exercise extreme caution and care while considering uncorroborated accomplice evidence’.  </a:t>
            </a:r>
          </a:p>
          <a:p>
            <a:pPr algn="just"/>
            <a:endParaRPr lang="en-IN" sz="3200" dirty="0">
              <a:solidFill>
                <a:schemeClr val="tx1"/>
              </a:solidFill>
            </a:endParaRPr>
          </a:p>
        </p:txBody>
      </p:sp>
    </p:spTree>
    <p:extLst>
      <p:ext uri="{BB962C8B-B14F-4D97-AF65-F5344CB8AC3E}">
        <p14:creationId xmlns:p14="http://schemas.microsoft.com/office/powerpoint/2010/main" val="4036660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65842B-D449-4EAE-BD5D-DB19286319BA}"/>
              </a:ext>
            </a:extLst>
          </p:cNvPr>
          <p:cNvSpPr>
            <a:spLocks noGrp="1"/>
          </p:cNvSpPr>
          <p:nvPr>
            <p:ph idx="4294967295"/>
          </p:nvPr>
        </p:nvSpPr>
        <p:spPr>
          <a:xfrm>
            <a:off x="651353" y="1136692"/>
            <a:ext cx="10096500" cy="4635457"/>
          </a:xfrm>
        </p:spPr>
        <p:txBody>
          <a:bodyPr>
            <a:normAutofit fontScale="92500"/>
          </a:bodyPr>
          <a:lstStyle/>
          <a:p>
            <a:pPr algn="just"/>
            <a:r>
              <a:rPr lang="en-US" sz="3200" dirty="0">
                <a:solidFill>
                  <a:schemeClr val="tx1"/>
                </a:solidFill>
              </a:rPr>
              <a:t>Accomplice evidence is untrustworthy and therefore should be corroborated for the following reasons:</a:t>
            </a:r>
          </a:p>
          <a:p>
            <a:pPr lvl="1" algn="just">
              <a:buFont typeface="Wingdings" panose="05000000000000000000" pitchFamily="2" charset="2"/>
              <a:buChar char="Ø"/>
            </a:pPr>
            <a:r>
              <a:rPr lang="en-US" sz="2800" dirty="0">
                <a:solidFill>
                  <a:schemeClr val="tx1"/>
                </a:solidFill>
              </a:rPr>
              <a:t>An accomplice is likely to swear falsely in order to shift the guilt from himself;</a:t>
            </a:r>
          </a:p>
          <a:p>
            <a:pPr lvl="1" algn="just">
              <a:buFont typeface="Wingdings" panose="05000000000000000000" pitchFamily="2" charset="2"/>
              <a:buChar char="Ø"/>
            </a:pPr>
            <a:r>
              <a:rPr lang="en-US" sz="2800" dirty="0">
                <a:solidFill>
                  <a:schemeClr val="tx1"/>
                </a:solidFill>
              </a:rPr>
              <a:t>An accomplice is a participator in crime and thus an immoral person;</a:t>
            </a:r>
          </a:p>
          <a:p>
            <a:pPr lvl="1" algn="just">
              <a:buFont typeface="Wingdings" panose="05000000000000000000" pitchFamily="2" charset="2"/>
              <a:buChar char="Ø"/>
            </a:pPr>
            <a:r>
              <a:rPr lang="en-US" sz="2800" dirty="0">
                <a:solidFill>
                  <a:schemeClr val="tx1"/>
                </a:solidFill>
              </a:rPr>
              <a:t>An accomplice gives his evidence under a promise of pardon or in the expectation of pardon, if he discloses all he knows against those with whom he acted criminally, and this hope would lead him to </a:t>
            </a:r>
            <a:r>
              <a:rPr lang="en-US" sz="2800" dirty="0" err="1">
                <a:solidFill>
                  <a:schemeClr val="tx1"/>
                </a:solidFill>
              </a:rPr>
              <a:t>favour</a:t>
            </a:r>
            <a:r>
              <a:rPr lang="en-US" sz="2800" dirty="0">
                <a:solidFill>
                  <a:schemeClr val="tx1"/>
                </a:solidFill>
              </a:rPr>
              <a:t> the prosecution. Thus, by means of a pardon, he transfers himself from the accused’s dock to the witness-box as an approver, to give evidence for the state.</a:t>
            </a:r>
            <a:endParaRPr lang="en-IN" sz="2800" dirty="0"/>
          </a:p>
        </p:txBody>
      </p:sp>
    </p:spTree>
    <p:extLst>
      <p:ext uri="{BB962C8B-B14F-4D97-AF65-F5344CB8AC3E}">
        <p14:creationId xmlns:p14="http://schemas.microsoft.com/office/powerpoint/2010/main" val="1015535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A7876C-79CB-4293-8DE0-B846BD23A68C}"/>
              </a:ext>
            </a:extLst>
          </p:cNvPr>
          <p:cNvSpPr>
            <a:spLocks noGrp="1"/>
          </p:cNvSpPr>
          <p:nvPr>
            <p:ph idx="4294967295"/>
          </p:nvPr>
        </p:nvSpPr>
        <p:spPr>
          <a:xfrm>
            <a:off x="701458" y="1036484"/>
            <a:ext cx="10096500" cy="4262025"/>
          </a:xfrm>
        </p:spPr>
        <p:txBody>
          <a:bodyPr>
            <a:normAutofit/>
          </a:bodyPr>
          <a:lstStyle/>
          <a:p>
            <a:pPr algn="just"/>
            <a:r>
              <a:rPr lang="en-US" sz="3200" dirty="0">
                <a:solidFill>
                  <a:schemeClr val="tx1"/>
                </a:solidFill>
              </a:rPr>
              <a:t>Appreciation of accomplice’s or approver’s evidence therefore, has to satisfy a double test. His evidence must show that he is a reliable witness and that is a test which is common to all witnesses. If this test is satisfied the second test which still remains to be applied is that the approver’s evidence must receive sufficient corroboration. This test is special to the cases of weak or tainted evidence like that of the approver [</a:t>
            </a:r>
            <a:r>
              <a:rPr lang="en-US" sz="3200" i="1" dirty="0" err="1">
                <a:solidFill>
                  <a:schemeClr val="tx1"/>
                </a:solidFill>
              </a:rPr>
              <a:t>Sarwan</a:t>
            </a:r>
            <a:r>
              <a:rPr lang="en-US" sz="3200" i="1" dirty="0">
                <a:solidFill>
                  <a:schemeClr val="tx1"/>
                </a:solidFill>
              </a:rPr>
              <a:t> Singh Rattan Singh </a:t>
            </a:r>
            <a:r>
              <a:rPr lang="en-US" sz="3200" dirty="0">
                <a:solidFill>
                  <a:schemeClr val="tx1"/>
                </a:solidFill>
              </a:rPr>
              <a:t>v. </a:t>
            </a:r>
            <a:r>
              <a:rPr lang="en-US" sz="3200" i="1" dirty="0">
                <a:solidFill>
                  <a:schemeClr val="tx1"/>
                </a:solidFill>
              </a:rPr>
              <a:t>State of Punjab</a:t>
            </a:r>
            <a:r>
              <a:rPr lang="en-US" sz="3200" dirty="0">
                <a:solidFill>
                  <a:schemeClr val="tx1"/>
                </a:solidFill>
              </a:rPr>
              <a:t>, AIR 1957 SC 637].</a:t>
            </a:r>
            <a:endParaRPr lang="en-IN" sz="3200" dirty="0">
              <a:solidFill>
                <a:schemeClr val="tx1"/>
              </a:solidFill>
            </a:endParaRPr>
          </a:p>
        </p:txBody>
      </p:sp>
    </p:spTree>
    <p:extLst>
      <p:ext uri="{BB962C8B-B14F-4D97-AF65-F5344CB8AC3E}">
        <p14:creationId xmlns:p14="http://schemas.microsoft.com/office/powerpoint/2010/main" val="1914882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1F84E-B5E5-41DA-B609-EF566BCC2CC4}"/>
              </a:ext>
            </a:extLst>
          </p:cNvPr>
          <p:cNvSpPr>
            <a:spLocks noGrp="1"/>
          </p:cNvSpPr>
          <p:nvPr>
            <p:ph type="title"/>
          </p:nvPr>
        </p:nvSpPr>
        <p:spPr/>
        <p:txBody>
          <a:bodyPr>
            <a:normAutofit/>
          </a:bodyPr>
          <a:lstStyle/>
          <a:p>
            <a:pPr algn="ctr"/>
            <a:r>
              <a:rPr lang="en-US" sz="5400" dirty="0"/>
              <a:t>DEFINITION OF ACCOMPLICE</a:t>
            </a:r>
            <a:endParaRPr lang="en-IN" sz="5400" dirty="0"/>
          </a:p>
        </p:txBody>
      </p:sp>
      <p:sp>
        <p:nvSpPr>
          <p:cNvPr id="3" name="Content Placeholder 2">
            <a:extLst>
              <a:ext uri="{FF2B5EF4-FFF2-40B4-BE49-F238E27FC236}">
                <a16:creationId xmlns:a16="http://schemas.microsoft.com/office/drawing/2014/main" id="{D59EEFA0-2FE7-414E-87A8-9C1649A26073}"/>
              </a:ext>
            </a:extLst>
          </p:cNvPr>
          <p:cNvSpPr>
            <a:spLocks noGrp="1"/>
          </p:cNvSpPr>
          <p:nvPr>
            <p:ph idx="1"/>
          </p:nvPr>
        </p:nvSpPr>
        <p:spPr>
          <a:xfrm>
            <a:off x="457200" y="1825625"/>
            <a:ext cx="11430000" cy="3936348"/>
          </a:xfrm>
        </p:spPr>
        <p:txBody>
          <a:bodyPr>
            <a:normAutofit fontScale="92500" lnSpcReduction="10000"/>
          </a:bodyPr>
          <a:lstStyle/>
          <a:p>
            <a:pPr algn="just"/>
            <a:r>
              <a:rPr lang="en-US" sz="2800" dirty="0">
                <a:solidFill>
                  <a:schemeClr val="tx1"/>
                </a:solidFill>
              </a:rPr>
              <a:t>The word has not been defined under the Indian Evidence Act, 1872.</a:t>
            </a:r>
          </a:p>
          <a:p>
            <a:pPr algn="just"/>
            <a:r>
              <a:rPr lang="en-US" sz="2800" dirty="0">
                <a:solidFill>
                  <a:schemeClr val="tx1"/>
                </a:solidFill>
              </a:rPr>
              <a:t>In ordinary sense, accomplice is a guilty associate or partner in crime (</a:t>
            </a:r>
            <a:r>
              <a:rPr lang="en-US" sz="2800" i="1" dirty="0" err="1">
                <a:solidFill>
                  <a:schemeClr val="tx1"/>
                </a:solidFill>
              </a:rPr>
              <a:t>particeps</a:t>
            </a:r>
            <a:r>
              <a:rPr lang="en-US" sz="2800" i="1" dirty="0">
                <a:solidFill>
                  <a:schemeClr val="tx1"/>
                </a:solidFill>
              </a:rPr>
              <a:t> </a:t>
            </a:r>
            <a:r>
              <a:rPr lang="en-US" sz="2800" i="1" dirty="0" err="1">
                <a:solidFill>
                  <a:schemeClr val="tx1"/>
                </a:solidFill>
              </a:rPr>
              <a:t>criminis</a:t>
            </a:r>
            <a:r>
              <a:rPr lang="en-US" sz="2800" dirty="0">
                <a:solidFill>
                  <a:schemeClr val="tx1"/>
                </a:solidFill>
              </a:rPr>
              <a:t>)</a:t>
            </a:r>
            <a:r>
              <a:rPr lang="en-US" sz="2800" i="1" dirty="0">
                <a:solidFill>
                  <a:schemeClr val="tx1"/>
                </a:solidFill>
              </a:rPr>
              <a:t>,</a:t>
            </a:r>
            <a:r>
              <a:rPr lang="en-US" sz="2800" dirty="0">
                <a:solidFill>
                  <a:schemeClr val="tx1"/>
                </a:solidFill>
              </a:rPr>
              <a:t> or who sustains such a relation to the criminal act that he could be jointly indicted with the principal.</a:t>
            </a:r>
          </a:p>
          <a:p>
            <a:pPr algn="just"/>
            <a:r>
              <a:rPr lang="en-US" sz="2800" dirty="0">
                <a:solidFill>
                  <a:schemeClr val="tx1"/>
                </a:solidFill>
              </a:rPr>
              <a:t>Primary meaning of accomplice is any party to the crime charged and some one who aids and abets the commission of crime [</a:t>
            </a:r>
            <a:r>
              <a:rPr lang="en-US" sz="2800" i="1" dirty="0" err="1">
                <a:solidFill>
                  <a:schemeClr val="tx1"/>
                </a:solidFill>
              </a:rPr>
              <a:t>Sheshanna</a:t>
            </a:r>
            <a:r>
              <a:rPr lang="en-US" sz="2800" i="1" dirty="0">
                <a:solidFill>
                  <a:schemeClr val="tx1"/>
                </a:solidFill>
              </a:rPr>
              <a:t> </a:t>
            </a:r>
            <a:r>
              <a:rPr lang="en-US" sz="2800" i="1" dirty="0" err="1">
                <a:solidFill>
                  <a:schemeClr val="tx1"/>
                </a:solidFill>
              </a:rPr>
              <a:t>Bhumanna</a:t>
            </a:r>
            <a:r>
              <a:rPr lang="en-US" sz="2800" i="1" dirty="0">
                <a:solidFill>
                  <a:schemeClr val="tx1"/>
                </a:solidFill>
              </a:rPr>
              <a:t> Yadav</a:t>
            </a:r>
            <a:r>
              <a:rPr lang="en-US" sz="2800" dirty="0">
                <a:solidFill>
                  <a:schemeClr val="tx1"/>
                </a:solidFill>
              </a:rPr>
              <a:t> v. </a:t>
            </a:r>
            <a:r>
              <a:rPr lang="en-US" sz="2800" i="1" dirty="0">
                <a:solidFill>
                  <a:schemeClr val="tx1"/>
                </a:solidFill>
              </a:rPr>
              <a:t>State of Maharashtra</a:t>
            </a:r>
            <a:r>
              <a:rPr lang="en-US" sz="2800" dirty="0">
                <a:solidFill>
                  <a:schemeClr val="tx1"/>
                </a:solidFill>
              </a:rPr>
              <a:t>, AIR 1970 SC 1330].</a:t>
            </a:r>
          </a:p>
          <a:p>
            <a:pPr algn="just"/>
            <a:r>
              <a:rPr lang="en-US" sz="2800" dirty="0">
                <a:solidFill>
                  <a:schemeClr val="tx1"/>
                </a:solidFill>
              </a:rPr>
              <a:t>Accomplice is a person who knowingly or voluntarily co-operates with or aids and assists another in the commission of a crime (presence of </a:t>
            </a:r>
            <a:r>
              <a:rPr lang="en-US" sz="2800" i="1" dirty="0" err="1">
                <a:solidFill>
                  <a:schemeClr val="tx1"/>
                </a:solidFill>
              </a:rPr>
              <a:t>mens</a:t>
            </a:r>
            <a:r>
              <a:rPr lang="en-US" sz="2800" i="1" dirty="0">
                <a:solidFill>
                  <a:schemeClr val="tx1"/>
                </a:solidFill>
              </a:rPr>
              <a:t> rea </a:t>
            </a:r>
            <a:r>
              <a:rPr lang="en-US" sz="2800" dirty="0">
                <a:solidFill>
                  <a:schemeClr val="tx1"/>
                </a:solidFill>
              </a:rPr>
              <a:t>is of importance for someone to be called as accomplice/approver).</a:t>
            </a:r>
          </a:p>
          <a:p>
            <a:pPr marL="0" indent="0" algn="just">
              <a:buNone/>
            </a:pPr>
            <a:endParaRPr lang="en-US" sz="2800" dirty="0">
              <a:solidFill>
                <a:schemeClr val="tx1"/>
              </a:solidFill>
            </a:endParaRPr>
          </a:p>
          <a:p>
            <a:pPr algn="just"/>
            <a:endParaRPr lang="en-IN" sz="2800" dirty="0">
              <a:solidFill>
                <a:schemeClr val="tx1"/>
              </a:solidFill>
            </a:endParaRPr>
          </a:p>
        </p:txBody>
      </p:sp>
    </p:spTree>
    <p:extLst>
      <p:ext uri="{BB962C8B-B14F-4D97-AF65-F5344CB8AC3E}">
        <p14:creationId xmlns:p14="http://schemas.microsoft.com/office/powerpoint/2010/main" val="316606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5BB6E3-62DB-472F-8581-DD653C4CBCE9}"/>
              </a:ext>
            </a:extLst>
          </p:cNvPr>
          <p:cNvSpPr>
            <a:spLocks noGrp="1"/>
          </p:cNvSpPr>
          <p:nvPr>
            <p:ph idx="4294967295"/>
          </p:nvPr>
        </p:nvSpPr>
        <p:spPr>
          <a:xfrm>
            <a:off x="896112" y="786384"/>
            <a:ext cx="10096500" cy="4672583"/>
          </a:xfrm>
        </p:spPr>
        <p:txBody>
          <a:bodyPr>
            <a:normAutofit lnSpcReduction="10000"/>
          </a:bodyPr>
          <a:lstStyle/>
          <a:p>
            <a:pPr algn="just"/>
            <a:r>
              <a:rPr lang="en-IN" sz="2800" dirty="0">
                <a:solidFill>
                  <a:schemeClr val="tx1"/>
                </a:solidFill>
              </a:rPr>
              <a:t>Hon’ble Supreme Court of India in </a:t>
            </a:r>
            <a:r>
              <a:rPr lang="en-IN" sz="2800" i="1" dirty="0">
                <a:solidFill>
                  <a:schemeClr val="tx1"/>
                </a:solidFill>
              </a:rPr>
              <a:t>R.K. Dalmia</a:t>
            </a:r>
            <a:r>
              <a:rPr lang="en-IN" sz="2800" dirty="0">
                <a:solidFill>
                  <a:schemeClr val="tx1"/>
                </a:solidFill>
              </a:rPr>
              <a:t> v. </a:t>
            </a:r>
            <a:r>
              <a:rPr lang="en-IN" sz="2800" i="1" dirty="0">
                <a:solidFill>
                  <a:schemeClr val="tx1"/>
                </a:solidFill>
              </a:rPr>
              <a:t>Delhi Administration </a:t>
            </a:r>
            <a:r>
              <a:rPr lang="en-IN" sz="2800" dirty="0">
                <a:solidFill>
                  <a:schemeClr val="tx1"/>
                </a:solidFill>
              </a:rPr>
              <a:t>AIR 1962 SC 1821, observed that: “</a:t>
            </a:r>
            <a:r>
              <a:rPr lang="en-US" sz="2800" dirty="0">
                <a:solidFill>
                  <a:schemeClr val="tx1"/>
                </a:solidFill>
              </a:rPr>
              <a:t>An accomplice is a person who- participates in the commission of the actual crime charged against an accused. He is to be </a:t>
            </a:r>
            <a:r>
              <a:rPr lang="en-US" sz="2800" i="1" dirty="0" err="1">
                <a:solidFill>
                  <a:schemeClr val="tx1"/>
                </a:solidFill>
              </a:rPr>
              <a:t>particeps</a:t>
            </a:r>
            <a:r>
              <a:rPr lang="en-US" sz="2800" i="1" dirty="0">
                <a:solidFill>
                  <a:schemeClr val="tx1"/>
                </a:solidFill>
              </a:rPr>
              <a:t> </a:t>
            </a:r>
            <a:r>
              <a:rPr lang="en-US" sz="2800" i="1" dirty="0" err="1">
                <a:solidFill>
                  <a:schemeClr val="tx1"/>
                </a:solidFill>
              </a:rPr>
              <a:t>criminis</a:t>
            </a:r>
            <a:r>
              <a:rPr lang="en-US" sz="2800" dirty="0">
                <a:solidFill>
                  <a:schemeClr val="tx1"/>
                </a:solidFill>
              </a:rPr>
              <a:t>. There are two cases however, in which a person has been held to be an accomplice even if he is not </a:t>
            </a:r>
            <a:r>
              <a:rPr lang="en-US" sz="2800" i="1" dirty="0" err="1">
                <a:solidFill>
                  <a:schemeClr val="tx1"/>
                </a:solidFill>
              </a:rPr>
              <a:t>particeps</a:t>
            </a:r>
            <a:r>
              <a:rPr lang="en-US" sz="2800" i="1" dirty="0">
                <a:solidFill>
                  <a:schemeClr val="tx1"/>
                </a:solidFill>
              </a:rPr>
              <a:t> </a:t>
            </a:r>
            <a:r>
              <a:rPr lang="en-US" sz="2800" i="1" dirty="0" err="1">
                <a:solidFill>
                  <a:schemeClr val="tx1"/>
                </a:solidFill>
              </a:rPr>
              <a:t>criminis</a:t>
            </a:r>
            <a:r>
              <a:rPr lang="en-US" sz="2800" dirty="0">
                <a:solidFill>
                  <a:schemeClr val="tx1"/>
                </a:solidFill>
              </a:rPr>
              <a:t>; Receivers of stolen property are taken to be accomplices of the thieves, from whom they receive goods, on a trial of theft. Accomplices in previous similar offences committed by the accused on trial deemed to be accomplices in the offence for which the accused is on trial, when evidence of the accused having committed crimes of identical type on other occasions be admissible to prove the system and intent of the accused in committing the offence charged.”</a:t>
            </a:r>
            <a:endParaRPr lang="en-IN" sz="2800" dirty="0">
              <a:solidFill>
                <a:schemeClr val="tx1"/>
              </a:solidFill>
            </a:endParaRPr>
          </a:p>
        </p:txBody>
      </p:sp>
    </p:spTree>
    <p:extLst>
      <p:ext uri="{BB962C8B-B14F-4D97-AF65-F5344CB8AC3E}">
        <p14:creationId xmlns:p14="http://schemas.microsoft.com/office/powerpoint/2010/main" val="44137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ccomplices cartoon">
            <a:extLst>
              <a:ext uri="{FF2B5EF4-FFF2-40B4-BE49-F238E27FC236}">
                <a16:creationId xmlns:a16="http://schemas.microsoft.com/office/drawing/2014/main" id="{9587BEE4-3F46-40F4-8FCD-68941F5AC4F1}"/>
              </a:ext>
            </a:extLst>
          </p:cNvPr>
          <p:cNvPicPr>
            <a:picLocks noGrp="1" noChangeAspect="1" noChangeArrowheads="1"/>
          </p:cNvPicPr>
          <p:nvPr>
            <p:ph type="pic" idx="4294967295"/>
          </p:nvPr>
        </p:nvPicPr>
        <p:blipFill>
          <a:blip r:embed="rId2">
            <a:extLst>
              <a:ext uri="{28A0092B-C50C-407E-A947-70E740481C1C}">
                <a14:useLocalDpi xmlns:a14="http://schemas.microsoft.com/office/drawing/2010/main" val="0"/>
              </a:ext>
            </a:extLst>
          </a:blip>
          <a:srcRect l="3469" r="3469"/>
          <a:stretch>
            <a:fillRect/>
          </a:stretch>
        </p:blipFill>
        <p:spPr bwMode="auto">
          <a:xfrm>
            <a:off x="361458" y="720726"/>
            <a:ext cx="6125067" cy="513714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ccomplices cartoon">
            <a:extLst>
              <a:ext uri="{FF2B5EF4-FFF2-40B4-BE49-F238E27FC236}">
                <a16:creationId xmlns:a16="http://schemas.microsoft.com/office/drawing/2014/main" id="{ED4277D5-4F0C-40EC-B1FF-B2403D8C7D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8476" y="720726"/>
            <a:ext cx="4982066" cy="447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8018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005D18C-AC40-4B4A-8C49-99CCACF8D323}"/>
              </a:ext>
            </a:extLst>
          </p:cNvPr>
          <p:cNvSpPr>
            <a:spLocks noGrp="1"/>
          </p:cNvSpPr>
          <p:nvPr>
            <p:ph type="title"/>
          </p:nvPr>
        </p:nvSpPr>
        <p:spPr>
          <a:xfrm>
            <a:off x="457200" y="609599"/>
            <a:ext cx="5410201" cy="1276350"/>
          </a:xfrm>
        </p:spPr>
        <p:txBody>
          <a:bodyPr>
            <a:normAutofit/>
          </a:bodyPr>
          <a:lstStyle/>
          <a:p>
            <a:pPr algn="ctr"/>
            <a:r>
              <a:rPr lang="en-US" sz="4400" dirty="0"/>
              <a:t>CATEGORIES </a:t>
            </a:r>
            <a:r>
              <a:rPr lang="en-US" sz="4400"/>
              <a:t>OF ACCOMPLICE</a:t>
            </a:r>
            <a:endParaRPr lang="en-IN" sz="4400" dirty="0"/>
          </a:p>
        </p:txBody>
      </p:sp>
      <p:graphicFrame>
        <p:nvGraphicFramePr>
          <p:cNvPr id="4" name="Content Placeholder 3">
            <a:extLst>
              <a:ext uri="{FF2B5EF4-FFF2-40B4-BE49-F238E27FC236}">
                <a16:creationId xmlns:a16="http://schemas.microsoft.com/office/drawing/2014/main" id="{4143B6D9-52F7-4988-A57B-FB0DCCB418C0}"/>
              </a:ext>
            </a:extLst>
          </p:cNvPr>
          <p:cNvGraphicFramePr>
            <a:graphicFrameLocks noGrp="1"/>
          </p:cNvGraphicFramePr>
          <p:nvPr>
            <p:ph idx="1"/>
            <p:extLst>
              <p:ext uri="{D42A27DB-BD31-4B8C-83A1-F6EECF244321}">
                <p14:modId xmlns:p14="http://schemas.microsoft.com/office/powerpoint/2010/main" val="3510463535"/>
              </p:ext>
            </p:extLst>
          </p:nvPr>
        </p:nvGraphicFramePr>
        <p:xfrm>
          <a:off x="5867401" y="714375"/>
          <a:ext cx="6210299" cy="5299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 Placeholder 7">
            <a:extLst>
              <a:ext uri="{FF2B5EF4-FFF2-40B4-BE49-F238E27FC236}">
                <a16:creationId xmlns:a16="http://schemas.microsoft.com/office/drawing/2014/main" id="{2CE997A6-317B-4914-BFAA-D6D7045C421D}"/>
              </a:ext>
            </a:extLst>
          </p:cNvPr>
          <p:cNvSpPr>
            <a:spLocks noGrp="1"/>
          </p:cNvSpPr>
          <p:nvPr>
            <p:ph type="body" sz="half" idx="2"/>
          </p:nvPr>
        </p:nvSpPr>
        <p:spPr>
          <a:xfrm>
            <a:off x="180976" y="1885950"/>
            <a:ext cx="5915024" cy="4362451"/>
          </a:xfrm>
        </p:spPr>
        <p:txBody>
          <a:bodyPr>
            <a:normAutofit/>
          </a:bodyPr>
          <a:lstStyle/>
          <a:p>
            <a:pPr marL="285750" indent="-285750" algn="just">
              <a:buFont typeface="Wingdings" panose="05000000000000000000" pitchFamily="2" charset="2"/>
              <a:buChar char="v"/>
            </a:pPr>
            <a:r>
              <a:rPr lang="en-US" sz="2000" dirty="0">
                <a:solidFill>
                  <a:schemeClr val="accent2">
                    <a:lumMod val="75000"/>
                  </a:schemeClr>
                </a:solidFill>
              </a:rPr>
              <a:t>Principal Offender of first degree is a person who actually commits the crime.</a:t>
            </a:r>
          </a:p>
          <a:p>
            <a:pPr marL="285750" indent="-285750" algn="just">
              <a:buFont typeface="Wingdings" panose="05000000000000000000" pitchFamily="2" charset="2"/>
              <a:buChar char="v"/>
            </a:pPr>
            <a:r>
              <a:rPr lang="en-US" sz="2000" dirty="0">
                <a:solidFill>
                  <a:schemeClr val="accent2">
                    <a:lumMod val="75000"/>
                  </a:schemeClr>
                </a:solidFill>
              </a:rPr>
              <a:t>Principal Offender of second degree is a person who either abets or aids the commission of crime.</a:t>
            </a:r>
          </a:p>
          <a:p>
            <a:pPr marL="285750" indent="-285750" algn="just">
              <a:buFont typeface="Wingdings" panose="05000000000000000000" pitchFamily="2" charset="2"/>
              <a:buChar char="v"/>
            </a:pPr>
            <a:r>
              <a:rPr lang="en-US" sz="2000" dirty="0">
                <a:solidFill>
                  <a:schemeClr val="accent2">
                    <a:lumMod val="75000"/>
                  </a:schemeClr>
                </a:solidFill>
              </a:rPr>
              <a:t>Accessory before the fact is a person who abets, incites, procures or counsels for the commission of crime but does not himself participate in the commission of that crime.</a:t>
            </a:r>
          </a:p>
          <a:p>
            <a:pPr marL="285750" indent="-285750" algn="just">
              <a:buFont typeface="Wingdings" panose="05000000000000000000" pitchFamily="2" charset="2"/>
              <a:buChar char="v"/>
            </a:pPr>
            <a:r>
              <a:rPr lang="en-US" sz="2000" dirty="0">
                <a:solidFill>
                  <a:schemeClr val="accent2">
                    <a:lumMod val="75000"/>
                  </a:schemeClr>
                </a:solidFill>
              </a:rPr>
              <a:t>Accessory after the fact is a person who receives or comforts or protects persons who have committed the crime knowing that they have committed it. If he helps the accused in escaping from punishment or helps him from not being arrested, such a person is guilty of </a:t>
            </a:r>
            <a:r>
              <a:rPr lang="en-US" sz="2000" dirty="0" err="1">
                <a:solidFill>
                  <a:schemeClr val="accent2">
                    <a:lumMod val="75000"/>
                  </a:schemeClr>
                </a:solidFill>
              </a:rPr>
              <a:t>harbouring</a:t>
            </a:r>
            <a:r>
              <a:rPr lang="en-US" sz="2000" dirty="0">
                <a:solidFill>
                  <a:schemeClr val="accent2">
                    <a:lumMod val="75000"/>
                  </a:schemeClr>
                </a:solidFill>
              </a:rPr>
              <a:t> the accused.</a:t>
            </a:r>
            <a:endParaRPr lang="en-IN" sz="2000" dirty="0">
              <a:solidFill>
                <a:schemeClr val="accent2">
                  <a:lumMod val="75000"/>
                </a:schemeClr>
              </a:solidFill>
            </a:endParaRPr>
          </a:p>
        </p:txBody>
      </p:sp>
    </p:spTree>
    <p:extLst>
      <p:ext uri="{BB962C8B-B14F-4D97-AF65-F5344CB8AC3E}">
        <p14:creationId xmlns:p14="http://schemas.microsoft.com/office/powerpoint/2010/main" val="695887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353DA-7AC8-4F60-9AF0-6A1FD51C203B}"/>
              </a:ext>
            </a:extLst>
          </p:cNvPr>
          <p:cNvSpPr>
            <a:spLocks noGrp="1"/>
          </p:cNvSpPr>
          <p:nvPr>
            <p:ph type="title"/>
          </p:nvPr>
        </p:nvSpPr>
        <p:spPr/>
        <p:txBody>
          <a:bodyPr>
            <a:normAutofit fontScale="90000"/>
          </a:bodyPr>
          <a:lstStyle/>
          <a:p>
            <a:pPr algn="ctr"/>
            <a:r>
              <a:rPr lang="en-IN" sz="5400" dirty="0"/>
              <a:t>WHO IS AN ACCOMPLICE WITNESS?</a:t>
            </a:r>
          </a:p>
        </p:txBody>
      </p:sp>
      <p:sp>
        <p:nvSpPr>
          <p:cNvPr id="3" name="Content Placeholder 2">
            <a:extLst>
              <a:ext uri="{FF2B5EF4-FFF2-40B4-BE49-F238E27FC236}">
                <a16:creationId xmlns:a16="http://schemas.microsoft.com/office/drawing/2014/main" id="{7958DAB1-BC5B-43D7-8CC8-0D72056ACA1F}"/>
              </a:ext>
            </a:extLst>
          </p:cNvPr>
          <p:cNvSpPr>
            <a:spLocks noGrp="1"/>
          </p:cNvSpPr>
          <p:nvPr>
            <p:ph idx="1"/>
          </p:nvPr>
        </p:nvSpPr>
        <p:spPr>
          <a:xfrm>
            <a:off x="142876" y="1790699"/>
            <a:ext cx="10096500" cy="3876675"/>
          </a:xfrm>
        </p:spPr>
        <p:txBody>
          <a:bodyPr>
            <a:normAutofit lnSpcReduction="10000"/>
          </a:bodyPr>
          <a:lstStyle/>
          <a:p>
            <a:pPr algn="just"/>
            <a:r>
              <a:rPr lang="en-US" sz="2800" dirty="0">
                <a:solidFill>
                  <a:schemeClr val="tx1"/>
                </a:solidFill>
              </a:rPr>
              <a:t>Accomplice witness is someone who is both a witness to a crime and an accomplice in that same crime. Witness to a crime who either as principal, or accessory, was connected with the crime by unlawful act or omission on his or her part, either before, at the time or after commission of the offence.</a:t>
            </a:r>
          </a:p>
          <a:p>
            <a:pPr algn="just"/>
            <a:r>
              <a:rPr lang="en-US" sz="2800" dirty="0">
                <a:solidFill>
                  <a:schemeClr val="tx1"/>
                </a:solidFill>
              </a:rPr>
              <a:t>If the witness cannot be prosecuted for the offense with which the accused is charged, then the witness is not an accomplice witness as a matter of law. Moreover, a witness is not an accomplice witness merely because he or she knew of the offense and did not disclose it, or even concealed it.</a:t>
            </a:r>
          </a:p>
          <a:p>
            <a:pPr algn="just"/>
            <a:endParaRPr lang="en-US" sz="2800" dirty="0">
              <a:solidFill>
                <a:schemeClr val="tx1"/>
              </a:solidFill>
            </a:endParaRPr>
          </a:p>
          <a:p>
            <a:pPr algn="just"/>
            <a:endParaRPr lang="en-US" sz="2800" dirty="0">
              <a:solidFill>
                <a:schemeClr val="tx1"/>
              </a:solidFill>
            </a:endParaRPr>
          </a:p>
          <a:p>
            <a:pPr algn="just"/>
            <a:endParaRPr lang="en-IN" sz="2800" dirty="0">
              <a:solidFill>
                <a:schemeClr val="tx1"/>
              </a:solidFill>
            </a:endParaRPr>
          </a:p>
          <a:p>
            <a:pPr algn="just"/>
            <a:endParaRPr lang="en-IN" sz="2800" dirty="0">
              <a:solidFill>
                <a:schemeClr val="tx1"/>
              </a:solidFill>
            </a:endParaRPr>
          </a:p>
        </p:txBody>
      </p:sp>
    </p:spTree>
    <p:extLst>
      <p:ext uri="{BB962C8B-B14F-4D97-AF65-F5344CB8AC3E}">
        <p14:creationId xmlns:p14="http://schemas.microsoft.com/office/powerpoint/2010/main" val="1821188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9BBE94-D77E-4449-81A8-DD297ED02CB9}"/>
              </a:ext>
            </a:extLst>
          </p:cNvPr>
          <p:cNvSpPr>
            <a:spLocks noGrp="1"/>
          </p:cNvSpPr>
          <p:nvPr>
            <p:ph idx="4294967295"/>
          </p:nvPr>
        </p:nvSpPr>
        <p:spPr>
          <a:xfrm>
            <a:off x="609600" y="949324"/>
            <a:ext cx="10096500" cy="4251325"/>
          </a:xfrm>
        </p:spPr>
        <p:txBody>
          <a:bodyPr>
            <a:normAutofit/>
          </a:bodyPr>
          <a:lstStyle/>
          <a:p>
            <a:pPr algn="just"/>
            <a:r>
              <a:rPr lang="en-US" sz="2800" dirty="0">
                <a:solidFill>
                  <a:schemeClr val="tx1"/>
                </a:solidFill>
              </a:rPr>
              <a:t>Accomplices are usually interested and always infamous witness and whose testimony is admitted from necessity, it being often impossible without having recourse to such evidence, to bring the principal offenders to justice.</a:t>
            </a:r>
          </a:p>
          <a:p>
            <a:pPr algn="just"/>
            <a:r>
              <a:rPr lang="en-US" sz="2800" dirty="0">
                <a:solidFill>
                  <a:schemeClr val="tx1"/>
                </a:solidFill>
              </a:rPr>
              <a:t>Accomplice testimony in a criminal trial is highly relevant and often essential in the prosecution of crime, particularly organized crime, collar crime, and political corruption. Given the accomplice’s obvious motive to tailor his or her testimony to satisfy the prosecutor, however, such testimony is also quite often of questionable reliability.</a:t>
            </a:r>
          </a:p>
          <a:p>
            <a:endParaRPr lang="en-IN" sz="2800" dirty="0"/>
          </a:p>
        </p:txBody>
      </p:sp>
    </p:spTree>
    <p:extLst>
      <p:ext uri="{BB962C8B-B14F-4D97-AF65-F5344CB8AC3E}">
        <p14:creationId xmlns:p14="http://schemas.microsoft.com/office/powerpoint/2010/main" val="1851665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B407B-D828-402D-A69C-EE7DA68207A2}"/>
              </a:ext>
            </a:extLst>
          </p:cNvPr>
          <p:cNvSpPr>
            <a:spLocks noGrp="1"/>
          </p:cNvSpPr>
          <p:nvPr>
            <p:ph type="title"/>
          </p:nvPr>
        </p:nvSpPr>
        <p:spPr>
          <a:xfrm>
            <a:off x="457200" y="771525"/>
            <a:ext cx="10858500" cy="971549"/>
          </a:xfrm>
        </p:spPr>
        <p:txBody>
          <a:bodyPr>
            <a:normAutofit fontScale="90000"/>
          </a:bodyPr>
          <a:lstStyle/>
          <a:p>
            <a:pPr algn="ctr"/>
            <a:r>
              <a:rPr lang="en-US" sz="5400" dirty="0">
                <a:solidFill>
                  <a:srgbClr val="956251">
                    <a:lumMod val="50000"/>
                  </a:srgbClr>
                </a:solidFill>
              </a:rPr>
              <a:t>WHEN IS AN ACCOMPLICE COMPETENT WITNESS?</a:t>
            </a:r>
            <a:endParaRPr lang="en-IN" dirty="0"/>
          </a:p>
        </p:txBody>
      </p:sp>
      <p:sp>
        <p:nvSpPr>
          <p:cNvPr id="3" name="Content Placeholder 2">
            <a:extLst>
              <a:ext uri="{FF2B5EF4-FFF2-40B4-BE49-F238E27FC236}">
                <a16:creationId xmlns:a16="http://schemas.microsoft.com/office/drawing/2014/main" id="{897924C2-2233-4C1E-926F-016803736CC3}"/>
              </a:ext>
            </a:extLst>
          </p:cNvPr>
          <p:cNvSpPr>
            <a:spLocks noGrp="1"/>
          </p:cNvSpPr>
          <p:nvPr>
            <p:ph idx="1"/>
          </p:nvPr>
        </p:nvSpPr>
        <p:spPr>
          <a:xfrm>
            <a:off x="457200" y="1949450"/>
            <a:ext cx="10858500" cy="3778006"/>
          </a:xfrm>
        </p:spPr>
        <p:txBody>
          <a:bodyPr/>
          <a:lstStyle/>
          <a:p>
            <a:pPr algn="just"/>
            <a:r>
              <a:rPr lang="en-US" dirty="0">
                <a:solidFill>
                  <a:schemeClr val="tx1"/>
                </a:solidFill>
              </a:rPr>
              <a:t>If an accomplice is jointly indicted with his fellows, he is incompetent to testify, unless he is tendered a pardon; or unless he has been discharged, acquitted or convicted.</a:t>
            </a:r>
          </a:p>
          <a:p>
            <a:pPr algn="just"/>
            <a:r>
              <a:rPr lang="en-IN" dirty="0">
                <a:solidFill>
                  <a:schemeClr val="tx1"/>
                </a:solidFill>
              </a:rPr>
              <a:t>In other words, accomplice is a competent witness, if, at the time he is required to give evidence, he is not an accused person in the case in which he is required to testify.</a:t>
            </a:r>
          </a:p>
          <a:p>
            <a:pPr algn="just"/>
            <a:r>
              <a:rPr lang="en-IN" dirty="0">
                <a:solidFill>
                  <a:schemeClr val="tx1"/>
                </a:solidFill>
              </a:rPr>
              <a:t>An accomplice by accepting a pardon under section 306 of </a:t>
            </a:r>
            <a:r>
              <a:rPr lang="en-IN" dirty="0" err="1">
                <a:solidFill>
                  <a:schemeClr val="tx1"/>
                </a:solidFill>
              </a:rPr>
              <a:t>CrPC</a:t>
            </a:r>
            <a:r>
              <a:rPr lang="en-IN" dirty="0">
                <a:solidFill>
                  <a:schemeClr val="tx1"/>
                </a:solidFill>
              </a:rPr>
              <a:t>, 1973, becomes a competent witness and may as any other witness be examined on oath, and the prosecution must be withdrawn and the accused formally discharged under section 321, </a:t>
            </a:r>
            <a:r>
              <a:rPr lang="en-IN" dirty="0" err="1">
                <a:solidFill>
                  <a:schemeClr val="tx1"/>
                </a:solidFill>
              </a:rPr>
              <a:t>CrPC</a:t>
            </a:r>
            <a:r>
              <a:rPr lang="en-IN" dirty="0">
                <a:solidFill>
                  <a:schemeClr val="tx1"/>
                </a:solidFill>
              </a:rPr>
              <a:t>, 1973.</a:t>
            </a:r>
          </a:p>
        </p:txBody>
      </p:sp>
    </p:spTree>
    <p:extLst>
      <p:ext uri="{BB962C8B-B14F-4D97-AF65-F5344CB8AC3E}">
        <p14:creationId xmlns:p14="http://schemas.microsoft.com/office/powerpoint/2010/main" val="2335855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899E80-8478-4B42-BD5C-FD78882C20CF}"/>
              </a:ext>
            </a:extLst>
          </p:cNvPr>
          <p:cNvSpPr>
            <a:spLocks noGrp="1"/>
          </p:cNvSpPr>
          <p:nvPr>
            <p:ph idx="4294967295"/>
          </p:nvPr>
        </p:nvSpPr>
        <p:spPr>
          <a:xfrm>
            <a:off x="538619" y="914400"/>
            <a:ext cx="10096500" cy="4972833"/>
          </a:xfrm>
        </p:spPr>
        <p:txBody>
          <a:bodyPr>
            <a:normAutofit/>
          </a:bodyPr>
          <a:lstStyle/>
          <a:p>
            <a:pPr algn="just"/>
            <a:r>
              <a:rPr lang="en-US" sz="2800" dirty="0">
                <a:solidFill>
                  <a:schemeClr val="tx1"/>
                </a:solidFill>
              </a:rPr>
              <a:t>Under Art. 20(3) of the Constitution of India, 1950, no accused shall be compelled to be a witness against himself. But an accomplice accepts a pardon of his free will on condition of a true disclosure, in his own interest and is not compelled to give self-incriminating evidence.</a:t>
            </a:r>
          </a:p>
          <a:p>
            <a:pPr algn="just"/>
            <a:r>
              <a:rPr lang="en-US" sz="2800" dirty="0">
                <a:solidFill>
                  <a:schemeClr val="tx1"/>
                </a:solidFill>
              </a:rPr>
              <a:t>Under section 308(1) of </a:t>
            </a:r>
            <a:r>
              <a:rPr lang="en-US" sz="2800" dirty="0" err="1">
                <a:solidFill>
                  <a:schemeClr val="tx1"/>
                </a:solidFill>
              </a:rPr>
              <a:t>CrPC</a:t>
            </a:r>
            <a:r>
              <a:rPr lang="en-US" sz="2800" dirty="0">
                <a:solidFill>
                  <a:schemeClr val="tx1"/>
                </a:solidFill>
              </a:rPr>
              <a:t>, 1973, when a pardoned accused who is  bound to make full disclosure, fails to do so, either by willfully concealing anything essential or by giving false evidence, not complied with the condition on which the tender was made, such person may be tried for the offence in respect of which the pardon was so tendered or for any other offence of which he appears to have been guilty in connection with the same matter.</a:t>
            </a:r>
          </a:p>
          <a:p>
            <a:pPr algn="just"/>
            <a:endParaRPr lang="en-IN" sz="2800" dirty="0">
              <a:solidFill>
                <a:schemeClr val="tx1"/>
              </a:solidFill>
            </a:endParaRPr>
          </a:p>
        </p:txBody>
      </p:sp>
    </p:spTree>
    <p:extLst>
      <p:ext uri="{BB962C8B-B14F-4D97-AF65-F5344CB8AC3E}">
        <p14:creationId xmlns:p14="http://schemas.microsoft.com/office/powerpoint/2010/main" val="2374507108"/>
      </p:ext>
    </p:extLst>
  </p:cSld>
  <p:clrMapOvr>
    <a:masterClrMapping/>
  </p:clrMapOvr>
</p:sld>
</file>

<file path=ppt/theme/theme1.xml><?xml version="1.0" encoding="utf-8"?>
<a:theme xmlns:a="http://schemas.openxmlformats.org/drawingml/2006/main" name="Vertical Lexicon design templat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ctr"/>
      <a:lstStyle>
        <a:defPPr algn="ctr">
          <a:defRPr dirty="0"/>
        </a:defPPr>
      </a:lstStyle>
      <a:style>
        <a:lnRef idx="2">
          <a:schemeClr val="accent2">
            <a:shade val="50000"/>
          </a:schemeClr>
        </a:lnRef>
        <a:fillRef idx="1">
          <a:schemeClr val="accent2"/>
        </a:fillRef>
        <a:effectRef idx="0">
          <a:schemeClr val="accent2"/>
        </a:effectRef>
        <a:fontRef idx="minor">
          <a:schemeClr val="lt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tx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Vertical lexicon design slides.potx" id="{49C7086D-B6BF-42C9-B2E9-7A6F5A963EAA}" vid="{839E83B1-FF0C-49E8-8563-59D864F05AE3}"/>
    </a:ext>
  </a:extLst>
</a:theme>
</file>

<file path=ppt/theme/theme2.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4BEBB951-DE64-4CB8-9E1C-184A357AD7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5EEE0F9-7BC9-4998-8617-7CC115AD97E2}">
  <ds:schemaRefs>
    <ds:schemaRef ds:uri="http://schemas.microsoft.com/sharepoint/v3/contenttype/forms"/>
  </ds:schemaRefs>
</ds:datastoreItem>
</file>

<file path=customXml/itemProps3.xml><?xml version="1.0" encoding="utf-8"?>
<ds:datastoreItem xmlns:ds="http://schemas.openxmlformats.org/officeDocument/2006/customXml" ds:itemID="{2A1BD8E5-A18E-435C-B431-90A6B59F4B6F}">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0262f94-9f35-4ac3-9a90-690165a166b7"/>
    <ds:schemaRef ds:uri="a4f35948-e619-41b3-aa29-22878b09cfd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Vertical lexicon design slides</Template>
  <TotalTime>0</TotalTime>
  <Words>1327</Words>
  <Application>Microsoft Office PowerPoint</Application>
  <PresentationFormat>Widescreen</PresentationFormat>
  <Paragraphs>44</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Vertical Lexicon design template</vt:lpstr>
      <vt:lpstr>ACCOMPLICE EVIDENCE</vt:lpstr>
      <vt:lpstr>DEFINITION OF ACCOMPLICE</vt:lpstr>
      <vt:lpstr>PowerPoint Presentation</vt:lpstr>
      <vt:lpstr>PowerPoint Presentation</vt:lpstr>
      <vt:lpstr>CATEGORIES OF ACCOMPLICE</vt:lpstr>
      <vt:lpstr>WHO IS AN ACCOMPLICE WITNESS?</vt:lpstr>
      <vt:lpstr>PowerPoint Presentation</vt:lpstr>
      <vt:lpstr>WHEN IS AN ACCOMPLICE COMPETENT WITNESS?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ACCOMPLICE EVIDENCE</dc:title>
  <dc:creator>Sumiti Ahuja</dc:creator>
  <cp:lastModifiedBy>Sumiti Ahuja</cp:lastModifiedBy>
  <cp:revision>76</cp:revision>
  <dcterms:created xsi:type="dcterms:W3CDTF">2020-04-09T12:54:36Z</dcterms:created>
  <dcterms:modified xsi:type="dcterms:W3CDTF">2020-04-13T12:33:53Z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74067900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